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59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F5CD9"/>
    <a:srgbClr val="36B2B2"/>
    <a:srgbClr val="08BCE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6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E162-55CE-4AB5-A691-FB965A910880}" type="datetimeFigureOut">
              <a:rPr lang="hr-HR" smtClean="0"/>
              <a:pPr/>
              <a:t>15.10.2019.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CDD1-94E2-4AB8-8810-9BFE9E1CDAC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hr-HR" sz="8000" b="1" dirty="0" smtClean="0">
                <a:solidFill>
                  <a:srgbClr val="FFFF00"/>
                </a:solidFill>
              </a:rPr>
              <a:t>SUNČEV SUSTAV</a:t>
            </a:r>
            <a:endParaRPr lang="hr-HR" sz="80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milan\Desktop\sunev-sustav-za-djecu-predkolskog-odgoja-21-638.jpg"/>
          <p:cNvPicPr>
            <a:picLocks noChangeAspect="1" noChangeArrowheads="1"/>
          </p:cNvPicPr>
          <p:nvPr/>
        </p:nvPicPr>
        <p:blipFill>
          <a:blip r:embed="rId3" cstate="print"/>
          <a:srcRect t="32067"/>
          <a:stretch>
            <a:fillRect/>
          </a:stretch>
        </p:blipFill>
        <p:spPr bwMode="auto">
          <a:xfrm>
            <a:off x="152400" y="1828800"/>
            <a:ext cx="881493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CC6600"/>
                </a:solidFill>
              </a:rPr>
              <a:t>MARS</a:t>
            </a:r>
            <a:endParaRPr lang="hr-HR" sz="5400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191000" cy="5562600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>
                <a:solidFill>
                  <a:srgbClr val="CC6600"/>
                </a:solidFill>
              </a:rPr>
              <a:t>moguće naseljiv </a:t>
            </a:r>
            <a:r>
              <a:rPr lang="hr-HR" dirty="0" smtClean="0">
                <a:solidFill>
                  <a:srgbClr val="CC6600"/>
                </a:solidFill>
              </a:rPr>
              <a:t>planet s izgledima za </a:t>
            </a:r>
            <a:r>
              <a:rPr lang="hr-HR" b="1" dirty="0" smtClean="0">
                <a:solidFill>
                  <a:srgbClr val="CC6600"/>
                </a:solidFill>
              </a:rPr>
              <a:t>pitku vodu</a:t>
            </a:r>
          </a:p>
          <a:p>
            <a:r>
              <a:rPr lang="hr-HR" dirty="0" smtClean="0">
                <a:solidFill>
                  <a:srgbClr val="CC6600"/>
                </a:solidFill>
              </a:rPr>
              <a:t>od Sunca </a:t>
            </a:r>
            <a:r>
              <a:rPr lang="hr-HR" b="1" dirty="0" smtClean="0">
                <a:solidFill>
                  <a:srgbClr val="CC6600"/>
                </a:solidFill>
              </a:rPr>
              <a:t>udaljen</a:t>
            </a:r>
            <a:r>
              <a:rPr lang="hr-HR" dirty="0" smtClean="0">
                <a:solidFill>
                  <a:srgbClr val="CC6600"/>
                </a:solidFill>
              </a:rPr>
              <a:t> 227 mil. km</a:t>
            </a:r>
          </a:p>
          <a:p>
            <a:r>
              <a:rPr lang="hr-HR" dirty="0" smtClean="0">
                <a:solidFill>
                  <a:srgbClr val="CC6600"/>
                </a:solidFill>
              </a:rPr>
              <a:t>o</a:t>
            </a:r>
            <a:r>
              <a:rPr lang="hr-HR" dirty="0" smtClean="0">
                <a:solidFill>
                  <a:srgbClr val="CC6600"/>
                </a:solidFill>
              </a:rPr>
              <a:t>d </a:t>
            </a:r>
            <a:r>
              <a:rPr lang="hr-HR" dirty="0" smtClean="0">
                <a:solidFill>
                  <a:srgbClr val="CC6600"/>
                </a:solidFill>
              </a:rPr>
              <a:t>Zemlje manji 3.5 puta (145 mil km²</a:t>
            </a:r>
            <a:r>
              <a:rPr lang="hr-HR" dirty="0" smtClean="0">
                <a:solidFill>
                  <a:srgbClr val="CC6600"/>
                </a:solidFill>
              </a:rPr>
              <a:t>), sedmi po veličini</a:t>
            </a:r>
            <a:endParaRPr lang="hr-HR" dirty="0" smtClean="0">
              <a:solidFill>
                <a:srgbClr val="CC6600"/>
              </a:solidFill>
            </a:endParaRPr>
          </a:p>
          <a:p>
            <a:r>
              <a:rPr lang="hr-HR" dirty="0" smtClean="0">
                <a:solidFill>
                  <a:srgbClr val="CC6600"/>
                </a:solidFill>
              </a:rPr>
              <a:t>l</a:t>
            </a:r>
            <a:r>
              <a:rPr lang="hr-HR" dirty="0" smtClean="0">
                <a:solidFill>
                  <a:srgbClr val="CC6600"/>
                </a:solidFill>
              </a:rPr>
              <a:t>ako </a:t>
            </a:r>
            <a:r>
              <a:rPr lang="hr-HR" dirty="0" smtClean="0">
                <a:solidFill>
                  <a:srgbClr val="CC6600"/>
                </a:solidFill>
              </a:rPr>
              <a:t>je vidljiv sa Zemlje i golim okom</a:t>
            </a:r>
          </a:p>
          <a:p>
            <a:r>
              <a:rPr lang="hr-HR" b="1" dirty="0" smtClean="0">
                <a:solidFill>
                  <a:srgbClr val="CC6600"/>
                </a:solidFill>
              </a:rPr>
              <a:t>revolucija</a:t>
            </a:r>
            <a:r>
              <a:rPr lang="hr-HR" dirty="0" smtClean="0">
                <a:solidFill>
                  <a:srgbClr val="CC6600"/>
                </a:solidFill>
              </a:rPr>
              <a:t> 688 dana, </a:t>
            </a:r>
            <a:r>
              <a:rPr lang="hr-HR" b="1" dirty="0" smtClean="0">
                <a:solidFill>
                  <a:srgbClr val="CC6600"/>
                </a:solidFill>
              </a:rPr>
              <a:t>rotacija</a:t>
            </a:r>
            <a:r>
              <a:rPr lang="hr-HR" dirty="0" smtClean="0">
                <a:solidFill>
                  <a:srgbClr val="CC6600"/>
                </a:solidFill>
              </a:rPr>
              <a:t> 24 sata</a:t>
            </a:r>
          </a:p>
          <a:p>
            <a:r>
              <a:rPr lang="hr-HR" b="1" dirty="0" smtClean="0">
                <a:solidFill>
                  <a:srgbClr val="CC6600"/>
                </a:solidFill>
              </a:rPr>
              <a:t>temperatura</a:t>
            </a:r>
            <a:r>
              <a:rPr lang="hr-HR" dirty="0" smtClean="0">
                <a:solidFill>
                  <a:srgbClr val="CC6600"/>
                </a:solidFill>
              </a:rPr>
              <a:t> na površini - 60°C</a:t>
            </a:r>
          </a:p>
          <a:p>
            <a:r>
              <a:rPr lang="hr-HR" dirty="0" smtClean="0">
                <a:solidFill>
                  <a:srgbClr val="CC6600"/>
                </a:solidFill>
              </a:rPr>
              <a:t>Egipćani, Grci i Rimljani uvrstili su ga svoju mitologiju i religiju</a:t>
            </a:r>
          </a:p>
          <a:p>
            <a:r>
              <a:rPr lang="hr-HR" b="1" dirty="0" smtClean="0">
                <a:solidFill>
                  <a:srgbClr val="CC6600"/>
                </a:solidFill>
              </a:rPr>
              <a:t>prve fotografije </a:t>
            </a:r>
            <a:r>
              <a:rPr lang="hr-HR" dirty="0" smtClean="0">
                <a:solidFill>
                  <a:srgbClr val="CC6600"/>
                </a:solidFill>
              </a:rPr>
              <a:t>površine snimila je NASA-ina letjelica Mariner 1965. g.</a:t>
            </a:r>
          </a:p>
          <a:p>
            <a:r>
              <a:rPr lang="hr-HR" b="1" dirty="0" smtClean="0">
                <a:solidFill>
                  <a:srgbClr val="CC6600"/>
                </a:solidFill>
              </a:rPr>
              <a:t>dva</a:t>
            </a:r>
            <a:r>
              <a:rPr lang="hr-HR" dirty="0" smtClean="0">
                <a:solidFill>
                  <a:srgbClr val="CC6600"/>
                </a:solidFill>
              </a:rPr>
              <a:t> mala </a:t>
            </a:r>
            <a:r>
              <a:rPr lang="hr-HR" b="1" dirty="0" smtClean="0">
                <a:solidFill>
                  <a:srgbClr val="CC6600"/>
                </a:solidFill>
              </a:rPr>
              <a:t>prirodna satelita</a:t>
            </a:r>
            <a:r>
              <a:rPr lang="hr-HR" dirty="0" smtClean="0">
                <a:solidFill>
                  <a:srgbClr val="CC6600"/>
                </a:solidFill>
              </a:rPr>
              <a:t>: Fobos i Deimos</a:t>
            </a:r>
          </a:p>
          <a:p>
            <a:endParaRPr lang="hr-HR" dirty="0"/>
          </a:p>
        </p:txBody>
      </p:sp>
      <p:pic>
        <p:nvPicPr>
          <p:cNvPr id="4098" name="Picture 2" descr="C:\Users\milan\Desktop\mars-epa_5b61cca31d65c_970x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1371600"/>
            <a:ext cx="4806950" cy="480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VANJSKI/PLINOVITI PLANETI</a:t>
            </a:r>
            <a:endParaRPr kumimoji="0" lang="hr-H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1351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Jupiter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7001212" y="1143000"/>
            <a:ext cx="1304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Saturn</a:t>
            </a:r>
            <a:endParaRPr lang="hr-HR" sz="3200" dirty="0"/>
          </a:p>
        </p:txBody>
      </p:sp>
      <p:sp>
        <p:nvSpPr>
          <p:cNvPr id="8" name="Rectangle 7"/>
          <p:cNvSpPr/>
          <p:nvPr/>
        </p:nvSpPr>
        <p:spPr>
          <a:xfrm>
            <a:off x="741810" y="6044625"/>
            <a:ext cx="101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Uran</a:t>
            </a:r>
            <a:endParaRPr lang="hr-HR" sz="3200" dirty="0"/>
          </a:p>
        </p:txBody>
      </p:sp>
      <p:sp>
        <p:nvSpPr>
          <p:cNvPr id="9" name="Rectangle 8"/>
          <p:cNvSpPr/>
          <p:nvPr/>
        </p:nvSpPr>
        <p:spPr>
          <a:xfrm>
            <a:off x="6919740" y="609600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Neptun</a:t>
            </a:r>
            <a:endParaRPr lang="hr-HR" sz="3200" dirty="0"/>
          </a:p>
        </p:txBody>
      </p:sp>
      <p:pic>
        <p:nvPicPr>
          <p:cNvPr id="5122" name="Picture 2" descr="C:\Users\milan\Desktop\Ju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1752600"/>
            <a:ext cx="3977640" cy="2057400"/>
          </a:xfrm>
          <a:prstGeom prst="rect">
            <a:avLst/>
          </a:prstGeom>
          <a:noFill/>
        </p:spPr>
      </p:pic>
      <p:pic>
        <p:nvPicPr>
          <p:cNvPr id="5123" name="Picture 3" descr="C:\Users\milan\Desktop\Satu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124200" cy="2082800"/>
          </a:xfrm>
          <a:prstGeom prst="rect">
            <a:avLst/>
          </a:prstGeom>
          <a:noFill/>
        </p:spPr>
      </p:pic>
      <p:pic>
        <p:nvPicPr>
          <p:cNvPr id="5124" name="Picture 4" descr="C:\Users\milan\Desktop\Neptune.jpg"/>
          <p:cNvPicPr>
            <a:picLocks noChangeAspect="1" noChangeArrowheads="1"/>
          </p:cNvPicPr>
          <p:nvPr/>
        </p:nvPicPr>
        <p:blipFill>
          <a:blip r:embed="rId5" cstate="print"/>
          <a:srcRect l="8303" t="25925" r="8303" b="24746"/>
          <a:stretch>
            <a:fillRect/>
          </a:stretch>
        </p:blipFill>
        <p:spPr bwMode="auto">
          <a:xfrm>
            <a:off x="5105400" y="4277754"/>
            <a:ext cx="3124200" cy="1860244"/>
          </a:xfrm>
          <a:prstGeom prst="rect">
            <a:avLst/>
          </a:prstGeom>
          <a:noFill/>
        </p:spPr>
      </p:pic>
      <p:pic>
        <p:nvPicPr>
          <p:cNvPr id="5125" name="Picture 5" descr="C:\Users\milan\Desktop\uranus-planet-with-ring-asteroids_edzgsbx6g__F00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836" y="4249615"/>
            <a:ext cx="3927764" cy="184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pic>
        <p:nvPicPr>
          <p:cNvPr id="6146" name="Picture 2" descr="C:\Users\milan\Desktop\800px-Ju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572000" cy="4572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JUPITER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838200"/>
            <a:ext cx="4191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b="1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ajveći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plenat Sunčeva</a:t>
            </a:r>
            <a:r>
              <a:rPr kumimoji="0" lang="hr-HR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sustava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b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r-HR" sz="2300" b="1" baseline="0" dirty="0" smtClean="0">
                <a:solidFill>
                  <a:schemeClr val="accent6">
                    <a:lumMod val="50000"/>
                  </a:schemeClr>
                </a:solidFill>
              </a:rPr>
              <a:t>asa/težina</a:t>
            </a:r>
            <a:r>
              <a:rPr lang="hr-HR" sz="2300" baseline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300" baseline="0" dirty="0" smtClean="0">
                <a:solidFill>
                  <a:schemeClr val="accent6">
                    <a:lumMod val="50000"/>
                  </a:schemeClr>
                </a:solidFill>
              </a:rPr>
              <a:t>mu je </a:t>
            </a:r>
            <a:r>
              <a:rPr lang="hr-HR" sz="2300" baseline="0" dirty="0" smtClean="0">
                <a:solidFill>
                  <a:schemeClr val="accent6">
                    <a:lumMod val="50000"/>
                  </a:schemeClr>
                </a:solidFill>
              </a:rPr>
              <a:t>vća </a:t>
            </a:r>
            <a:r>
              <a:rPr lang="hr-HR" sz="2300" baseline="0" dirty="0" smtClean="0">
                <a:solidFill>
                  <a:schemeClr val="accent6">
                    <a:lumMod val="50000"/>
                  </a:schemeClr>
                </a:solidFill>
              </a:rPr>
              <a:t>od svih ostalih planeta zajedno</a:t>
            </a:r>
            <a:endParaRPr kumimoji="0" lang="hr-H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Sunca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udaljen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778.5 mil.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Zemlje je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veći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1232 puta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revolucija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godina,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rotacija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sati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Temperatura</a:t>
            </a: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130°C do </a:t>
            </a:r>
            <a:endParaRPr kumimoji="0" lang="hr-H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30°C</a:t>
            </a:r>
            <a:endParaRPr kumimoji="0" lang="hr-H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prve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fotografije 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površine </a:t>
            </a: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snimila 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NASA-ina letjelica 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Junona 2016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300" b="1" dirty="0" smtClean="0">
                <a:solidFill>
                  <a:schemeClr val="accent6">
                    <a:lumMod val="50000"/>
                  </a:schemeClr>
                </a:solidFill>
              </a:rPr>
              <a:t>79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prirodnih</a:t>
            </a:r>
            <a:r>
              <a:rPr kumimoji="0" lang="hr-HR" sz="2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satelita</a:t>
            </a:r>
            <a:r>
              <a:rPr lang="hr-HR" sz="2300" dirty="0" smtClean="0">
                <a:solidFill>
                  <a:schemeClr val="accent6">
                    <a:lumMod val="50000"/>
                  </a:schemeClr>
                </a:solidFill>
              </a:rPr>
              <a:t>. Najveći:</a:t>
            </a: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Io, Europa, Ganimed, Kalisto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219200"/>
            <a:ext cx="464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300" b="1" dirty="0" smtClean="0">
                <a:solidFill>
                  <a:schemeClr val="bg2">
                    <a:lumMod val="50000"/>
                  </a:schemeClr>
                </a:solidFill>
              </a:rPr>
              <a:t>najprepoznatljivihi</a:t>
            </a:r>
            <a:r>
              <a:rPr lang="hr-HR" sz="3300" dirty="0" smtClean="0">
                <a:solidFill>
                  <a:schemeClr val="bg2">
                    <a:lumMod val="50000"/>
                  </a:schemeClr>
                </a:solidFill>
              </a:rPr>
              <a:t> planet Sunčeva sustava – </a:t>
            </a:r>
            <a:r>
              <a:rPr lang="hr-HR" sz="3300" b="1" dirty="0" smtClean="0">
                <a:solidFill>
                  <a:schemeClr val="bg2">
                    <a:lumMod val="50000"/>
                  </a:schemeClr>
                </a:solidFill>
              </a:rPr>
              <a:t>prsteni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300" b="1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kumimoji="0" lang="hr-HR" sz="33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rugi </a:t>
            </a:r>
            <a:r>
              <a:rPr kumimoji="0" lang="hr-HR" sz="33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 veličini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Sunca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udaljen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71.429  mil. 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300" dirty="0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Zemlje je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veći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755 puta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revolucija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29 godina,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rotacija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10.5 sati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temperatura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površini -</a:t>
            </a:r>
            <a:r>
              <a:rPr kumimoji="0" lang="hr-HR" sz="33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130°C (u unutrašnjosti ogromna)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prve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fotografije 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površine </a:t>
            </a:r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</a:rPr>
              <a:t>snimila </a:t>
            </a:r>
            <a:r>
              <a:rPr kumimoji="0" lang="hr-H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NASA-ina letjelica Cassini 2004. 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300" b="1" dirty="0" smtClean="0">
                <a:solidFill>
                  <a:schemeClr val="bg2">
                    <a:lumMod val="50000"/>
                  </a:schemeClr>
                </a:solidFill>
              </a:rPr>
              <a:t>62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prirodna</a:t>
            </a:r>
            <a:r>
              <a:rPr kumimoji="0" lang="hr-HR" sz="33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satelita</a:t>
            </a:r>
            <a:r>
              <a:rPr lang="hr-HR" sz="3300" noProof="0" dirty="0" smtClean="0">
                <a:solidFill>
                  <a:schemeClr val="bg2">
                    <a:lumMod val="50000"/>
                  </a:schemeClr>
                </a:solidFill>
              </a:rPr>
              <a:t>,8 velikih</a:t>
            </a:r>
            <a:endParaRPr kumimoji="0" lang="hr-H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milan\Desktop\Saturn_(planet)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00124"/>
            <a:ext cx="3581400" cy="5546693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SATURN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B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URAN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36B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143000"/>
            <a:ext cx="4191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>
                <a:solidFill>
                  <a:srgbClr val="0070C0"/>
                </a:solidFill>
              </a:rPr>
              <a:t>jedini planet </a:t>
            </a:r>
            <a:r>
              <a:rPr lang="hr-HR" sz="3200" b="1" dirty="0" smtClean="0">
                <a:solidFill>
                  <a:srgbClr val="0070C0"/>
                </a:solidFill>
              </a:rPr>
              <a:t>okrenut “postrance”</a:t>
            </a:r>
            <a:r>
              <a:rPr lang="hr-HR" sz="3200" dirty="0" smtClean="0">
                <a:solidFill>
                  <a:srgbClr val="0070C0"/>
                </a:solidFill>
              </a:rPr>
              <a:t>,</a:t>
            </a:r>
            <a:r>
              <a:rPr lang="hr-HR" sz="3200" b="1" dirty="0" smtClean="0">
                <a:solidFill>
                  <a:srgbClr val="0070C0"/>
                </a:solidFill>
              </a:rPr>
              <a:t> </a:t>
            </a:r>
            <a:r>
              <a:rPr lang="hr-HR" sz="3200" dirty="0" smtClean="0">
                <a:solidFill>
                  <a:srgbClr val="0070C0"/>
                </a:solidFill>
              </a:rPr>
              <a:t>na bok</a:t>
            </a:r>
            <a:endParaRPr kumimoji="0" lang="hr-HR" sz="320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r-HR" sz="3200" dirty="0" smtClean="0">
                <a:solidFill>
                  <a:srgbClr val="0070C0"/>
                </a:solidFill>
              </a:rPr>
              <a:t>udaljenost od Sunca: 2850 </a:t>
            </a:r>
            <a:r>
              <a:rPr lang="hr-HR" sz="3200" dirty="0" smtClean="0">
                <a:solidFill>
                  <a:srgbClr val="0070C0"/>
                </a:solidFill>
              </a:rPr>
              <a:t>mil. km (19 puta više nego Zemlja) </a:t>
            </a:r>
            <a:r>
              <a:rPr lang="hr-HR" sz="3200" dirty="0" smtClean="0">
                <a:solidFill>
                  <a:srgbClr val="0070C0"/>
                </a:solidFill>
              </a:rPr>
              <a:t>treći </a:t>
            </a:r>
            <a:r>
              <a:rPr lang="hr-HR" sz="3200" dirty="0" smtClean="0">
                <a:solidFill>
                  <a:srgbClr val="0070C0"/>
                </a:solidFill>
              </a:rPr>
              <a:t>po veličini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>
                <a:solidFill>
                  <a:srgbClr val="0070C0"/>
                </a:solidFill>
              </a:rPr>
              <a:t>o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Zemlje je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veći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 puta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84 godine,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rotacija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17.5 sati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površini </a:t>
            </a:r>
          </a:p>
          <a:p>
            <a:pPr marL="342900" lvl="0" indent="-342900">
              <a:spcBef>
                <a:spcPct val="20000"/>
              </a:spcBef>
            </a:pPr>
            <a:r>
              <a:rPr lang="hr-HR" sz="3200" noProof="0" dirty="0" smtClean="0">
                <a:solidFill>
                  <a:srgbClr val="0070C0"/>
                </a:solidFill>
              </a:rPr>
              <a:t>	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prve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fotografije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površine </a:t>
            </a:r>
            <a:r>
              <a:rPr lang="hr-HR" sz="3200" dirty="0" smtClean="0">
                <a:solidFill>
                  <a:srgbClr val="0070C0"/>
                </a:solidFill>
              </a:rPr>
              <a:t>snimio je svemirski </a:t>
            </a:r>
            <a:r>
              <a:rPr lang="hr-HR" sz="3200" dirty="0" smtClean="0">
                <a:solidFill>
                  <a:srgbClr val="0070C0"/>
                </a:solidFill>
              </a:rPr>
              <a:t>teleskop </a:t>
            </a:r>
            <a:r>
              <a:rPr lang="hr-HR" sz="3200" dirty="0" smtClean="0">
                <a:solidFill>
                  <a:srgbClr val="0070C0"/>
                </a:solidFill>
              </a:rPr>
              <a:t>Hubble 2019.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0070C0"/>
                </a:solidFill>
              </a:rPr>
              <a:t>62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prirodna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satelita</a:t>
            </a:r>
            <a:r>
              <a:rPr lang="hr-HR" sz="3200" noProof="0" dirty="0" smtClean="0">
                <a:solidFill>
                  <a:srgbClr val="0070C0"/>
                </a:solidFill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200" dirty="0" smtClean="0">
                <a:solidFill>
                  <a:srgbClr val="0070C0"/>
                </a:solidFill>
              </a:rPr>
              <a:t>	</a:t>
            </a:r>
            <a:r>
              <a:rPr lang="hr-HR" sz="3200" noProof="0" dirty="0" smtClean="0">
                <a:solidFill>
                  <a:srgbClr val="0070C0"/>
                </a:solidFill>
              </a:rPr>
              <a:t>8 </a:t>
            </a:r>
            <a:r>
              <a:rPr lang="hr-HR" sz="3200" noProof="0" dirty="0" smtClean="0">
                <a:solidFill>
                  <a:srgbClr val="0070C0"/>
                </a:solidFill>
              </a:rPr>
              <a:t>velikih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ilan\Desktop\normal_1473231275-1.jpg"/>
          <p:cNvPicPr>
            <a:picLocks noChangeAspect="1" noChangeArrowheads="1"/>
          </p:cNvPicPr>
          <p:nvPr/>
        </p:nvPicPr>
        <p:blipFill>
          <a:blip r:embed="rId3" cstate="print"/>
          <a:srcRect l="11815" r="13292"/>
          <a:stretch>
            <a:fillRect/>
          </a:stretch>
        </p:blipFill>
        <p:spPr bwMode="auto">
          <a:xfrm>
            <a:off x="228600" y="1295400"/>
            <a:ext cx="4636802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990600"/>
            <a:ext cx="4191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0F5CD9"/>
                </a:solidFill>
              </a:rPr>
              <a:t>Najudaljeniji od Sunca </a:t>
            </a:r>
            <a:r>
              <a:rPr lang="hr-HR" sz="3200" b="1" dirty="0" smtClean="0">
                <a:solidFill>
                  <a:srgbClr val="0F5CD9"/>
                </a:solidFill>
              </a:rPr>
              <a:t>-</a:t>
            </a:r>
            <a:r>
              <a:rPr lang="hr-HR" sz="3200" dirty="0" smtClean="0">
                <a:solidFill>
                  <a:srgbClr val="0F5CD9"/>
                </a:solidFill>
              </a:rPr>
              <a:t>4500 mil. </a:t>
            </a:r>
            <a:r>
              <a:rPr lang="hr-HR" sz="3200" dirty="0" smtClean="0">
                <a:solidFill>
                  <a:srgbClr val="0F5CD9"/>
                </a:solidFill>
              </a:rPr>
              <a:t>k</a:t>
            </a:r>
            <a:r>
              <a:rPr lang="hr-HR" sz="3200" dirty="0" smtClean="0">
                <a:solidFill>
                  <a:srgbClr val="0F5CD9"/>
                </a:solidFill>
              </a:rPr>
              <a:t>m (30 puta više nego Zemlja)</a:t>
            </a:r>
            <a:endParaRPr kumimoji="0" lang="hr-HR" sz="3200" i="0" u="none" strike="noStrike" kern="1200" cap="none" spc="0" normalizeH="0" baseline="0" noProof="0" dirty="0" smtClean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>
                <a:solidFill>
                  <a:srgbClr val="0F5CD9"/>
                </a:solidFill>
              </a:rPr>
              <a:t>o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Zemlje je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veći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puta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>
                <a:solidFill>
                  <a:srgbClr val="0F5CD9"/>
                </a:solidFill>
              </a:rPr>
              <a:t>č</a:t>
            </a:r>
            <a:r>
              <a:rPr lang="hr-HR" sz="3200" dirty="0" smtClean="0">
                <a:solidFill>
                  <a:srgbClr val="0F5CD9"/>
                </a:solidFill>
              </a:rPr>
              <a:t>etvrti po veličini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165godina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rotacija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r-HR" sz="3200" dirty="0" smtClean="0">
                <a:solidFill>
                  <a:srgbClr val="0F5CD9"/>
                </a:solidFill>
              </a:rPr>
              <a:t>16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površini 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hr-HR" sz="3200" dirty="0" smtClean="0">
                <a:solidFill>
                  <a:srgbClr val="0F5CD9"/>
                </a:solidFill>
              </a:rPr>
              <a:t>	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222°C (blizu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apsolutne nula od -273</a:t>
            </a:r>
            <a:r>
              <a:rPr lang="hr-HR" sz="3200" dirty="0" smtClean="0">
                <a:solidFill>
                  <a:srgbClr val="0F5CD9"/>
                </a:solidFill>
              </a:rPr>
              <a:t>°C)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prve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fotografije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površine učinila je NASA-ina letjelica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Voyager 1989.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noProof="0" dirty="0" smtClean="0">
                <a:solidFill>
                  <a:srgbClr val="0F5CD9"/>
                </a:solidFill>
              </a:rPr>
              <a:t>13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prirodnih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satelita</a:t>
            </a:r>
            <a:r>
              <a:rPr lang="hr-HR" sz="3200" noProof="0" dirty="0" smtClean="0">
                <a:solidFill>
                  <a:srgbClr val="0F5CD9"/>
                </a:solidFill>
              </a:rPr>
              <a:t>,1 veliki (Triton)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NEPTUN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milan\Desktop\uranus-e143789960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419600" cy="441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002060"/>
                </a:solidFill>
              </a:rPr>
              <a:t>PATULJASTI PLANETI</a:t>
            </a:r>
            <a:endParaRPr lang="hr-HR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1"/>
            <a:ext cx="8915400" cy="2286000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objekt mora biti u putanji oko Sunca</a:t>
            </a:r>
          </a:p>
          <a:p>
            <a:r>
              <a:rPr lang="hr-HR" b="1" dirty="0">
                <a:solidFill>
                  <a:srgbClr val="FF0000"/>
                </a:solidFill>
              </a:rPr>
              <a:t>objekt mora biti dovoljno masivan da ga </a:t>
            </a:r>
            <a:r>
              <a:rPr lang="hr-HR" b="1" dirty="0" smtClean="0">
                <a:solidFill>
                  <a:srgbClr val="FF0000"/>
                </a:solidFill>
              </a:rPr>
              <a:t>zarobli </a:t>
            </a:r>
            <a:r>
              <a:rPr lang="hr-HR" b="1" dirty="0">
                <a:solidFill>
                  <a:srgbClr val="FF0000"/>
                </a:solidFill>
              </a:rPr>
              <a:t>vlastita </a:t>
            </a:r>
            <a:r>
              <a:rPr lang="hr-HR" b="1" dirty="0" smtClean="0">
                <a:solidFill>
                  <a:srgbClr val="FF0000"/>
                </a:solidFill>
              </a:rPr>
              <a:t>gravitacija</a:t>
            </a:r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mora pomesti susjedstvo oko svoje putanje</a:t>
            </a:r>
          </a:p>
          <a:p>
            <a:endParaRPr lang="hr-HR" dirty="0"/>
          </a:p>
        </p:txBody>
      </p:sp>
      <p:pic>
        <p:nvPicPr>
          <p:cNvPr id="5122" name="Picture 2" descr="C:\Users\milan\Desktop\patuljasti-planeti.jpg"/>
          <p:cNvPicPr>
            <a:picLocks noChangeAspect="1" noChangeArrowheads="1"/>
          </p:cNvPicPr>
          <p:nvPr/>
        </p:nvPicPr>
        <p:blipFill>
          <a:blip r:embed="rId3" cstate="print"/>
          <a:srcRect t="16735" b="51727"/>
          <a:stretch>
            <a:fillRect/>
          </a:stretch>
        </p:blipFill>
        <p:spPr bwMode="auto">
          <a:xfrm>
            <a:off x="560581" y="3733800"/>
            <a:ext cx="8175813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Kad bismo tisuću stvarnih kilometara pretvorili u milimetar, Zemlja bila promjera pikule od 1,3 centimetra. Sunce bi bilo div promjera 1,4 metra i udaljen od Zemlje čitavih 150 metara.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Mjesec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 u tom slučaju imao promjer od 3,5 milimetra i kružio oko Zemlje na udaljenosti od samo 38 centimetara. U tim omjerima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Mars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kruži oko Sunca na udaljenosti od približno 220 metara.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Merkur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od sunca udaljen 60 metara, Venera 110 metara, 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Neptun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promjera pet centimetara, od Sunca je udaljen nevjerojatnih 4,5 km.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Najbliža zvijezda našem Suncu,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Proxima Centauri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 stvarnosti je od nas udaljena 4,2 svjetlosne godine. U našem mjerilu bila bi velika 20 cm, a udaljena od naše male „špekule“ gotovo 40.000 km.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Najveća dosad otkrivena zvijezda naziva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Uy Scuti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bila bi gromada promjera 2,4 km, udaljena 50 milijuna kilometara od naše male pikule. A kad bi se ona kojim slučajem približila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crnoj rupi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galaksiji NGC 1277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rupa ne bi ni štucnula. U mjerilu u kojem je Zemlja 1,3 centimetra, ta crna rupa bila bi promjera 60 kilometara.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Stvarni promjer naše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galaksije Mliječna staza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iznosi oko 100 tisuća svjetlosnih godina. Naše mjerilo umanjit ćemo još 1000 puta. Dakle naše Sunce je sada promjera 1,4 milimetara. I u tom mjerilu naša galaksija bi imala promjer gotovo milijun kilometara ili 2,5 stvarne udaljenosti od Zemlje do Mjeseca. Zemlja bi u tom slučaju bila golim okom nevidljiva. U samo 1 dužni milimetar, što je otprilike ušica igle, moglo bi se „poslagati“ 80 planete veličine</a:t>
            </a:r>
            <a:r>
              <a:rPr kumimoji="0" lang="hr-HR" b="0" i="0" u="none" strike="noStrike" cap="none" normalizeH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Zemlje. A naša galaksija je samo jedna od približno 100 milijardi galaksija u poznatom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svemiru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302B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C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IGRE BROJKAMA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0F5CD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0"/>
            <a:ext cx="9067800" cy="3124200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Sunčev sustav</a:t>
            </a:r>
            <a:r>
              <a:rPr lang="hr-HR" sz="2800" dirty="0">
                <a:solidFill>
                  <a:srgbClr val="FF0000"/>
                </a:solidFill>
              </a:rPr>
              <a:t> je sustav </a:t>
            </a:r>
            <a:r>
              <a:rPr lang="hr-HR" sz="2800" b="1" dirty="0">
                <a:solidFill>
                  <a:srgbClr val="FF0000"/>
                </a:solidFill>
              </a:rPr>
              <a:t>zvijezde</a:t>
            </a:r>
            <a:r>
              <a:rPr lang="hr-HR" sz="2800" dirty="0">
                <a:solidFill>
                  <a:srgbClr val="FF0000"/>
                </a:solidFill>
              </a:rPr>
              <a:t> Sunca i manjih </a:t>
            </a:r>
            <a:r>
              <a:rPr lang="hr-HR" sz="2800" dirty="0" smtClean="0">
                <a:solidFill>
                  <a:srgbClr val="FF0000"/>
                </a:solidFill>
              </a:rPr>
              <a:t>nebeskih </a:t>
            </a:r>
            <a:r>
              <a:rPr lang="hr-HR" sz="2800" dirty="0">
                <a:solidFill>
                  <a:srgbClr val="FF0000"/>
                </a:solidFill>
              </a:rPr>
              <a:t>tijela što ih okuplja zajednička gravitacijska sila i kojima fizičko stanje određuje </a:t>
            </a:r>
            <a:r>
              <a:rPr lang="hr-HR" sz="2800" dirty="0" smtClean="0">
                <a:solidFill>
                  <a:srgbClr val="FF0000"/>
                </a:solidFill>
              </a:rPr>
              <a:t> energija </a:t>
            </a:r>
            <a:r>
              <a:rPr lang="hr-HR" sz="2800" dirty="0" smtClean="0">
                <a:solidFill>
                  <a:srgbClr val="FF0000"/>
                </a:solidFill>
              </a:rPr>
              <a:t>Sunčeva zračenja</a:t>
            </a:r>
            <a:r>
              <a:rPr lang="hr-HR" sz="2800" dirty="0">
                <a:solidFill>
                  <a:srgbClr val="FF0000"/>
                </a:solidFill>
              </a:rPr>
              <a:t>. Sustav sadrži 8 </a:t>
            </a:r>
            <a:r>
              <a:rPr lang="hr-HR" sz="2800" b="1" dirty="0">
                <a:solidFill>
                  <a:srgbClr val="FF0000"/>
                </a:solidFill>
              </a:rPr>
              <a:t>planeta</a:t>
            </a:r>
            <a:r>
              <a:rPr lang="hr-HR" sz="2800" dirty="0">
                <a:solidFill>
                  <a:srgbClr val="FF0000"/>
                </a:solidFill>
              </a:rPr>
              <a:t>, 5 </a:t>
            </a:r>
            <a:r>
              <a:rPr lang="hr-HR" sz="2800" b="1" dirty="0">
                <a:solidFill>
                  <a:srgbClr val="FF0000"/>
                </a:solidFill>
              </a:rPr>
              <a:t>patuljastih planeta</a:t>
            </a:r>
            <a:r>
              <a:rPr lang="hr-HR" sz="2800" dirty="0">
                <a:solidFill>
                  <a:srgbClr val="FF0000"/>
                </a:solidFill>
              </a:rPr>
              <a:t>, 185 njihovih </a:t>
            </a:r>
            <a:r>
              <a:rPr lang="hr-HR" sz="2800" b="1" dirty="0">
                <a:solidFill>
                  <a:srgbClr val="FF0000"/>
                </a:solidFill>
              </a:rPr>
              <a:t>prirodnih satelita</a:t>
            </a:r>
            <a:r>
              <a:rPr lang="hr-HR" sz="2800" dirty="0">
                <a:solidFill>
                  <a:srgbClr val="FF0000"/>
                </a:solidFill>
              </a:rPr>
              <a:t>, te mnoštvo sitnih tijela: </a:t>
            </a:r>
            <a:r>
              <a:rPr lang="hr-HR" sz="2800" b="1" dirty="0" smtClean="0">
                <a:solidFill>
                  <a:srgbClr val="FF0000"/>
                </a:solidFill>
              </a:rPr>
              <a:t>kometa</a:t>
            </a:r>
            <a:r>
              <a:rPr lang="hr-HR" sz="2800" dirty="0">
                <a:solidFill>
                  <a:srgbClr val="FF0000"/>
                </a:solidFill>
              </a:rPr>
              <a:t>, </a:t>
            </a:r>
            <a:r>
              <a:rPr lang="hr-HR" sz="2800" b="1" dirty="0">
                <a:solidFill>
                  <a:srgbClr val="FF0000"/>
                </a:solidFill>
              </a:rPr>
              <a:t>planetoida</a:t>
            </a:r>
            <a:r>
              <a:rPr lang="hr-HR" sz="2800" dirty="0">
                <a:solidFill>
                  <a:srgbClr val="FF0000"/>
                </a:solidFill>
              </a:rPr>
              <a:t>, </a:t>
            </a:r>
            <a:r>
              <a:rPr lang="hr-HR" sz="2800" b="1" dirty="0">
                <a:solidFill>
                  <a:srgbClr val="FF0000"/>
                </a:solidFill>
              </a:rPr>
              <a:t>tijela </a:t>
            </a:r>
            <a:r>
              <a:rPr lang="hr-HR" sz="2800" b="1" dirty="0" smtClean="0">
                <a:solidFill>
                  <a:srgbClr val="FF0000"/>
                </a:solidFill>
              </a:rPr>
              <a:t>Kuiperova </a:t>
            </a:r>
            <a:r>
              <a:rPr lang="hr-HR" sz="2800" b="1" dirty="0">
                <a:solidFill>
                  <a:srgbClr val="FF0000"/>
                </a:solidFill>
              </a:rPr>
              <a:t>pojasa</a:t>
            </a:r>
            <a:r>
              <a:rPr lang="hr-HR" sz="2800" dirty="0">
                <a:solidFill>
                  <a:srgbClr val="FF0000"/>
                </a:solidFill>
              </a:rPr>
              <a:t>,  </a:t>
            </a:r>
            <a:r>
              <a:rPr lang="hr-HR" sz="2800" dirty="0" smtClean="0">
                <a:solidFill>
                  <a:srgbClr val="FF0000"/>
                </a:solidFill>
              </a:rPr>
              <a:t>asteroida, </a:t>
            </a:r>
            <a:r>
              <a:rPr lang="hr-HR" sz="2800" b="1" dirty="0" smtClean="0">
                <a:solidFill>
                  <a:srgbClr val="FF0000"/>
                </a:solidFill>
              </a:rPr>
              <a:t>meteoroida </a:t>
            </a:r>
            <a:r>
              <a:rPr lang="hr-HR" sz="2800" dirty="0" smtClean="0">
                <a:solidFill>
                  <a:srgbClr val="FF0000"/>
                </a:solidFill>
              </a:rPr>
              <a:t>i</a:t>
            </a:r>
            <a:r>
              <a:rPr lang="hr-HR" sz="2800" dirty="0">
                <a:solidFill>
                  <a:srgbClr val="FF0000"/>
                </a:solidFill>
              </a:rPr>
              <a:t> </a:t>
            </a:r>
            <a:r>
              <a:rPr lang="hr-HR" sz="2800" b="1" dirty="0">
                <a:solidFill>
                  <a:srgbClr val="FF0000"/>
                </a:solidFill>
              </a:rPr>
              <a:t>međuplanetarne </a:t>
            </a:r>
            <a:r>
              <a:rPr lang="hr-HR" sz="2800" b="1" dirty="0" smtClean="0">
                <a:solidFill>
                  <a:srgbClr val="FF0000"/>
                </a:solidFill>
              </a:rPr>
              <a:t>prašine</a:t>
            </a:r>
            <a:r>
              <a:rPr lang="hr-HR" sz="2800" dirty="0" smtClean="0">
                <a:solidFill>
                  <a:srgbClr val="FF0000"/>
                </a:solidFill>
              </a:rPr>
              <a:t>.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milan\Desktop\ss2.jpg"/>
          <p:cNvPicPr>
            <a:picLocks noChangeAspect="1" noChangeArrowheads="1"/>
          </p:cNvPicPr>
          <p:nvPr/>
        </p:nvPicPr>
        <p:blipFill>
          <a:blip r:embed="rId3" cstate="print"/>
          <a:srcRect t="12152" b="12152"/>
          <a:stretch>
            <a:fillRect/>
          </a:stretch>
        </p:blipFill>
        <p:spPr bwMode="auto">
          <a:xfrm>
            <a:off x="152400" y="304800"/>
            <a:ext cx="8915400" cy="3374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0163"/>
            <a:ext cx="9144000" cy="688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	Postanak </a:t>
            </a:r>
            <a:r>
              <a:rPr lang="hr-HR" b="1" dirty="0">
                <a:solidFill>
                  <a:srgbClr val="FF0000"/>
                </a:solidFill>
              </a:rPr>
              <a:t>i razvoj Sunčeva sustava objašnjava </a:t>
            </a:r>
            <a:r>
              <a:rPr lang="hr-HR" b="1" dirty="0" smtClean="0">
                <a:solidFill>
                  <a:srgbClr val="FF0000"/>
                </a:solidFill>
              </a:rPr>
              <a:t>se posljednjih </a:t>
            </a:r>
            <a:r>
              <a:rPr lang="hr-HR" b="1" dirty="0">
                <a:solidFill>
                  <a:srgbClr val="FF0000"/>
                </a:solidFill>
              </a:rPr>
              <a:t>nekoliko stoljeća nizom </a:t>
            </a:r>
            <a:r>
              <a:rPr lang="hr-HR" b="1" dirty="0" smtClean="0">
                <a:solidFill>
                  <a:srgbClr val="FF0000"/>
                </a:solidFill>
              </a:rPr>
              <a:t>pretpostavki i</a:t>
            </a:r>
          </a:p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	teorija</a:t>
            </a:r>
            <a:r>
              <a:rPr lang="hr-HR" b="1" dirty="0">
                <a:solidFill>
                  <a:srgbClr val="FF0000"/>
                </a:solidFill>
              </a:rPr>
              <a:t>. Postojeći podatci dokazuju da su </a:t>
            </a:r>
            <a:r>
              <a:rPr lang="hr-HR" b="1" dirty="0" smtClean="0">
                <a:solidFill>
                  <a:srgbClr val="FF0000"/>
                </a:solidFill>
              </a:rPr>
              <a:t>planeti srasli </a:t>
            </a:r>
            <a:r>
              <a:rPr lang="hr-HR" b="1" dirty="0">
                <a:solidFill>
                  <a:srgbClr val="FF0000"/>
                </a:solidFill>
              </a:rPr>
              <a:t>od tvari prisutne u međuzvjezdanom oblaku </a:t>
            </a:r>
            <a:r>
              <a:rPr lang="hr-HR" b="1" dirty="0" smtClean="0">
                <a:solidFill>
                  <a:srgbClr val="FF0000"/>
                </a:solidFill>
              </a:rPr>
              <a:t>od </a:t>
            </a:r>
            <a:r>
              <a:rPr lang="hr-HR" b="1" dirty="0">
                <a:solidFill>
                  <a:srgbClr val="FF0000"/>
                </a:solidFill>
              </a:rPr>
              <a:t>kojega je nastalo i Sunce prije 4,65 milijarde </a:t>
            </a:r>
            <a:r>
              <a:rPr lang="hr-HR" b="1" dirty="0" smtClean="0">
                <a:solidFill>
                  <a:srgbClr val="FF0000"/>
                </a:solidFill>
              </a:rPr>
              <a:t>godina</a:t>
            </a:r>
            <a:r>
              <a:rPr lang="hr-HR" b="1" dirty="0">
                <a:solidFill>
                  <a:srgbClr val="FF0000"/>
                </a:solidFill>
              </a:rPr>
              <a:t>. </a:t>
            </a:r>
            <a:r>
              <a:rPr lang="hr-HR" b="1" dirty="0" smtClean="0">
                <a:solidFill>
                  <a:srgbClr val="FF0000"/>
                </a:solidFill>
              </a:rPr>
              <a:t>Tijela </a:t>
            </a:r>
            <a:r>
              <a:rPr lang="hr-HR" b="1" dirty="0">
                <a:solidFill>
                  <a:srgbClr val="FF0000"/>
                </a:solidFill>
              </a:rPr>
              <a:t>manje mase i ona udaljenija od </a:t>
            </a:r>
            <a:r>
              <a:rPr lang="hr-HR" b="1" dirty="0" smtClean="0">
                <a:solidFill>
                  <a:srgbClr val="FF0000"/>
                </a:solidFill>
              </a:rPr>
              <a:t>Sunca brže </a:t>
            </a:r>
            <a:r>
              <a:rPr lang="hr-HR" b="1" dirty="0">
                <a:solidFill>
                  <a:srgbClr val="FF0000"/>
                </a:solidFill>
              </a:rPr>
              <a:t>su se hladila, zbog čega je starost </a:t>
            </a:r>
            <a:r>
              <a:rPr lang="hr-HR" b="1" dirty="0" smtClean="0">
                <a:solidFill>
                  <a:srgbClr val="FF0000"/>
                </a:solidFill>
              </a:rPr>
              <a:t>najstarijega stijenja </a:t>
            </a:r>
            <a:r>
              <a:rPr lang="hr-HR" b="1" dirty="0" smtClean="0">
                <a:solidFill>
                  <a:srgbClr val="FF0000"/>
                </a:solidFill>
              </a:rPr>
              <a:t>pojedinih </a:t>
            </a:r>
            <a:r>
              <a:rPr lang="hr-HR" b="1" dirty="0">
                <a:solidFill>
                  <a:srgbClr val="FF0000"/>
                </a:solidFill>
              </a:rPr>
              <a:t>tijela različita (na </a:t>
            </a:r>
            <a:r>
              <a:rPr lang="hr-HR" b="1" dirty="0" smtClean="0">
                <a:solidFill>
                  <a:srgbClr val="FF0000"/>
                </a:solidFill>
              </a:rPr>
              <a:t>primjer na Mjesecu </a:t>
            </a:r>
          </a:p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	</a:t>
            </a:r>
            <a:r>
              <a:rPr lang="hr-HR" b="1" dirty="0" smtClean="0">
                <a:solidFill>
                  <a:srgbClr val="FF0000"/>
                </a:solidFill>
              </a:rPr>
              <a:t>4.5  milijarde godina. </a:t>
            </a:r>
          </a:p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	</a:t>
            </a:r>
            <a:r>
              <a:rPr lang="hr-HR" b="1" dirty="0" smtClean="0">
                <a:solidFill>
                  <a:srgbClr val="FF0000"/>
                </a:solidFill>
              </a:rPr>
              <a:t>a, na </a:t>
            </a:r>
            <a:r>
              <a:rPr lang="hr-HR" b="1" dirty="0" smtClean="0">
                <a:solidFill>
                  <a:srgbClr val="FF0000"/>
                </a:solidFill>
              </a:rPr>
              <a:t>Zemlji </a:t>
            </a:r>
            <a:r>
              <a:rPr lang="hr-HR" b="1" dirty="0" smtClean="0">
                <a:solidFill>
                  <a:srgbClr val="FF0000"/>
                </a:solidFill>
              </a:rPr>
              <a:t>3.7</a:t>
            </a:r>
            <a:r>
              <a:rPr lang="hr-HR" b="1" dirty="0">
                <a:solidFill>
                  <a:srgbClr val="FF0000"/>
                </a:solidFill>
              </a:rPr>
              <a:t> </a:t>
            </a:r>
            <a:endParaRPr lang="hr-H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	</a:t>
            </a:r>
            <a:r>
              <a:rPr lang="hr-HR" b="1" dirty="0" smtClean="0">
                <a:solidFill>
                  <a:srgbClr val="FF0000"/>
                </a:solidFill>
              </a:rPr>
              <a:t>milijarde </a:t>
            </a:r>
            <a:r>
              <a:rPr lang="hr-HR" b="1" dirty="0">
                <a:solidFill>
                  <a:srgbClr val="FF0000"/>
                </a:solidFill>
              </a:rPr>
              <a:t>godina).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6" name="Picture 4" descr="C:\Users\milan\Desktop\cfe81210951b52d25f8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022725"/>
            <a:ext cx="4772422" cy="268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05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Osam </a:t>
            </a:r>
            <a:r>
              <a:rPr lang="hr-HR" dirty="0">
                <a:solidFill>
                  <a:srgbClr val="FF3300"/>
                </a:solidFill>
              </a:rPr>
              <a:t>planeta razvrstano je u dvije </a:t>
            </a:r>
            <a:r>
              <a:rPr lang="hr-HR" dirty="0" smtClean="0">
                <a:solidFill>
                  <a:srgbClr val="FF3300"/>
                </a:solidFill>
              </a:rPr>
              <a:t>skupine: </a:t>
            </a:r>
            <a:r>
              <a:rPr lang="hr-HR" b="1" dirty="0">
                <a:solidFill>
                  <a:srgbClr val="FF3300"/>
                </a:solidFill>
              </a:rPr>
              <a:t>unutarnju </a:t>
            </a:r>
            <a:r>
              <a:rPr lang="hr-HR" dirty="0">
                <a:solidFill>
                  <a:srgbClr val="FF3300"/>
                </a:solidFill>
              </a:rPr>
              <a:t>ili </a:t>
            </a:r>
            <a:r>
              <a:rPr lang="hr-HR" b="1" dirty="0">
                <a:solidFill>
                  <a:srgbClr val="FF3300"/>
                </a:solidFill>
              </a:rPr>
              <a:t>terestričku</a:t>
            </a:r>
            <a:r>
              <a:rPr lang="hr-HR" dirty="0">
                <a:solidFill>
                  <a:srgbClr val="FF3300"/>
                </a:solidFill>
              </a:rPr>
              <a:t>, gdje se nalaze Zemlja i njoj slična 3 planeta (Merkur, Venera i Mars), te u </a:t>
            </a:r>
            <a:r>
              <a:rPr lang="hr-HR" b="1" dirty="0">
                <a:solidFill>
                  <a:srgbClr val="FF3300"/>
                </a:solidFill>
              </a:rPr>
              <a:t>vanjsku</a:t>
            </a:r>
            <a:r>
              <a:rPr lang="hr-HR" dirty="0">
                <a:solidFill>
                  <a:srgbClr val="FF3300"/>
                </a:solidFill>
              </a:rPr>
              <a:t> ili </a:t>
            </a:r>
            <a:r>
              <a:rPr lang="hr-HR" b="1" dirty="0">
                <a:solidFill>
                  <a:srgbClr val="FF3300"/>
                </a:solidFill>
              </a:rPr>
              <a:t>jovijansku</a:t>
            </a:r>
            <a:r>
              <a:rPr lang="hr-HR" dirty="0">
                <a:solidFill>
                  <a:srgbClr val="FF3300"/>
                </a:solidFill>
              </a:rPr>
              <a:t>, s Jupiterom i njemu sličnim </a:t>
            </a:r>
            <a:r>
              <a:rPr lang="hr-HR" dirty="0" smtClean="0">
                <a:solidFill>
                  <a:srgbClr val="FF3300"/>
                </a:solidFill>
              </a:rPr>
              <a:t>divovskim planetima Saturnom, Urenom i Neptunom.</a:t>
            </a:r>
          </a:p>
          <a:p>
            <a:pPr>
              <a:buNone/>
            </a:pPr>
            <a:r>
              <a:rPr lang="hr-HR" dirty="0" smtClean="0">
                <a:solidFill>
                  <a:srgbClr val="FF3300"/>
                </a:solidFill>
              </a:rPr>
              <a:t>	Unutarnja </a:t>
            </a:r>
            <a:r>
              <a:rPr lang="hr-HR" dirty="0">
                <a:solidFill>
                  <a:srgbClr val="FF3300"/>
                </a:solidFill>
              </a:rPr>
              <a:t>je skupina </a:t>
            </a:r>
            <a:r>
              <a:rPr lang="hr-HR" b="1" dirty="0">
                <a:solidFill>
                  <a:srgbClr val="FF3300"/>
                </a:solidFill>
              </a:rPr>
              <a:t>stjenovita</a:t>
            </a:r>
            <a:r>
              <a:rPr lang="hr-HR" dirty="0">
                <a:solidFill>
                  <a:srgbClr val="FF3300"/>
                </a:solidFill>
              </a:rPr>
              <a:t>, </a:t>
            </a:r>
            <a:r>
              <a:rPr lang="hr-HR" dirty="0" smtClean="0">
                <a:solidFill>
                  <a:srgbClr val="FF3300"/>
                </a:solidFill>
              </a:rPr>
              <a:t>s tankim atmosferskim</a:t>
            </a:r>
            <a:r>
              <a:rPr lang="hr-HR" dirty="0">
                <a:solidFill>
                  <a:srgbClr val="FF3300"/>
                </a:solidFill>
              </a:rPr>
              <a:t> slojem (bez njega je jedino Merkur</a:t>
            </a:r>
            <a:r>
              <a:rPr lang="hr-HR" dirty="0" smtClean="0">
                <a:solidFill>
                  <a:srgbClr val="FF3300"/>
                </a:solidFill>
              </a:rPr>
              <a:t>), a vanjski </a:t>
            </a:r>
            <a:r>
              <a:rPr lang="hr-HR" dirty="0">
                <a:solidFill>
                  <a:srgbClr val="FF3300"/>
                </a:solidFill>
              </a:rPr>
              <a:t>su planeti </a:t>
            </a:r>
            <a:r>
              <a:rPr lang="hr-HR" b="1" dirty="0" smtClean="0">
                <a:solidFill>
                  <a:srgbClr val="FF3300"/>
                </a:solidFill>
              </a:rPr>
              <a:t>plinoviti</a:t>
            </a:r>
            <a:r>
              <a:rPr lang="hr-HR" dirty="0" smtClean="0">
                <a:solidFill>
                  <a:srgbClr val="FF3300"/>
                </a:solidFill>
              </a:rPr>
              <a:t>,</a:t>
            </a:r>
            <a:endParaRPr lang="hr-HR" b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 </a:t>
            </a:r>
            <a:r>
              <a:rPr lang="hr-HR" dirty="0">
                <a:solidFill>
                  <a:srgbClr val="FF3300"/>
                </a:solidFill>
              </a:rPr>
              <a:t>s malom stjenovitom </a:t>
            </a:r>
            <a:endParaRPr lang="hr-HR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jezgrom </a:t>
            </a:r>
            <a:r>
              <a:rPr lang="hr-HR" dirty="0">
                <a:solidFill>
                  <a:srgbClr val="FF3300"/>
                </a:solidFill>
              </a:rPr>
              <a:t>i njihov je sastav </a:t>
            </a:r>
            <a:endParaRPr lang="hr-HR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bliži </a:t>
            </a:r>
            <a:r>
              <a:rPr lang="hr-HR" dirty="0">
                <a:solidFill>
                  <a:srgbClr val="FF3300"/>
                </a:solidFill>
              </a:rPr>
              <a:t>sastavu </a:t>
            </a:r>
            <a:endParaRPr lang="hr-HR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FF3300"/>
                </a:solidFill>
              </a:rPr>
              <a:t>	</a:t>
            </a:r>
            <a:r>
              <a:rPr lang="hr-HR" b="1" dirty="0" smtClean="0">
                <a:solidFill>
                  <a:srgbClr val="FF3300"/>
                </a:solidFill>
              </a:rPr>
              <a:t>protoplanetnoga </a:t>
            </a:r>
            <a:r>
              <a:rPr lang="hr-HR" b="1" dirty="0">
                <a:solidFill>
                  <a:srgbClr val="FF3300"/>
                </a:solidFill>
              </a:rPr>
              <a:t>oblaka </a:t>
            </a:r>
            <a:endParaRPr lang="hr-HR" b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FF3300"/>
                </a:solidFill>
              </a:rPr>
              <a:t>	</a:t>
            </a:r>
            <a:r>
              <a:rPr lang="hr-HR" dirty="0" smtClean="0">
                <a:solidFill>
                  <a:srgbClr val="FF3300"/>
                </a:solidFill>
              </a:rPr>
              <a:t>iz </a:t>
            </a:r>
            <a:r>
              <a:rPr lang="hr-HR" dirty="0">
                <a:solidFill>
                  <a:srgbClr val="FF3300"/>
                </a:solidFill>
              </a:rPr>
              <a:t>kojega su planeti nastali.</a:t>
            </a:r>
          </a:p>
        </p:txBody>
      </p:sp>
      <p:pic>
        <p:nvPicPr>
          <p:cNvPr id="4098" name="Picture 2" descr="C:\Users\milan\Desktop\planetama-suncevog-sistema-sp-300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91172" y="4114798"/>
            <a:ext cx="4124228" cy="266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533400"/>
            <a:ext cx="4191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FFFF00"/>
                </a:solidFill>
              </a:rPr>
              <a:t>Zvijezda</a:t>
            </a:r>
            <a:r>
              <a:rPr lang="hr-HR" sz="3200" dirty="0" smtClean="0">
                <a:solidFill>
                  <a:srgbClr val="FFFF00"/>
                </a:solidFill>
              </a:rPr>
              <a:t> u središtu Sunčeva sustava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Gotovo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savršena kugla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FFFF00"/>
                </a:solidFill>
              </a:rPr>
              <a:t>Promjer</a:t>
            </a:r>
            <a:r>
              <a:rPr lang="hr-HR" sz="3200" dirty="0" smtClean="0">
                <a:solidFill>
                  <a:srgbClr val="FFFF00"/>
                </a:solidFill>
              </a:rPr>
              <a:t> 109 puta veći od Zemlje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Težina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330 000 puta veća od Zemljine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FFFF00"/>
                </a:solidFill>
              </a:rPr>
              <a:t>Temperatura</a:t>
            </a:r>
            <a:r>
              <a:rPr lang="hr-HR" sz="3200" dirty="0" smtClean="0">
                <a:solidFill>
                  <a:srgbClr val="FFFF00"/>
                </a:solidFill>
              </a:rPr>
              <a:t> na površini 5500°C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Žuti patuljak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="1" dirty="0" smtClean="0">
                <a:solidFill>
                  <a:srgbClr val="FFFF00"/>
                </a:solidFill>
              </a:rPr>
              <a:t>Životni vijek </a:t>
            </a:r>
            <a:r>
              <a:rPr lang="hr-HR" sz="3200" dirty="0" smtClean="0">
                <a:solidFill>
                  <a:srgbClr val="FFFF00"/>
                </a:solidFill>
              </a:rPr>
              <a:t>10 mlrd godina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Sačinjena</a:t>
            </a:r>
            <a:r>
              <a:rPr kumimoji="0" lang="hr-HR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od 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plazme </a:t>
            </a:r>
            <a:r>
              <a:rPr kumimoji="0" lang="hr-HR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vodika i helija</a:t>
            </a:r>
            <a:endParaRPr kumimoji="0" lang="hr-HR" sz="32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SUNCE</a:t>
            </a:r>
            <a:endParaRPr kumimoji="0" lang="hr-HR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ilan\Desktop\sunce_thinkstockphotos-465131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UNUTARNJI/STJENOVITI PLANETI</a:t>
            </a:r>
            <a:endParaRPr lang="hr-HR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524000" cy="60960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Merkur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milan\Desktop\4-plan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638800" cy="437689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00" y="19050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Venera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80060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Zemlja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96200" y="4800600"/>
            <a:ext cx="121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hr-HR" sz="5400" b="1" dirty="0" smtClean="0">
                <a:solidFill>
                  <a:schemeClr val="accent6">
                    <a:lumMod val="75000"/>
                  </a:schemeClr>
                </a:solidFill>
              </a:rPr>
              <a:t>MERKUR</a:t>
            </a:r>
            <a:endParaRPr lang="hr-H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343400" cy="5867400"/>
          </a:xfrm>
        </p:spPr>
        <p:txBody>
          <a:bodyPr>
            <a:normAutofit fontScale="92500"/>
          </a:bodyPr>
          <a:lstStyle/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najmanji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(74. 8 mil. km²) i Suncu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najbliži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 (58 mil. km) stjenoviti planet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od Zemlje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manji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 oko 7 puta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teško ga je promatrati sa Zemlje</a:t>
            </a:r>
          </a:p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revolucija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 88 dana,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rotacija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 59 dana</a:t>
            </a:r>
          </a:p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temperatura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 na površini od 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	- 170°C do + 430°C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Egipćani, Grci i Rimljani uvrstili su ga u svoju mitologiju i religiju</a:t>
            </a:r>
          </a:p>
          <a:p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prve fotografije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površine snimila je NASA-ina letjelica Mariner 1974. g.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nema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prirodnog satelita</a:t>
            </a: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ilan\Desktop\Mar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FF0000"/>
                </a:solidFill>
              </a:rPr>
              <a:t>VENERA</a:t>
            </a:r>
            <a:endParaRPr lang="hr-HR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191000" cy="6019800"/>
          </a:xfrm>
        </p:spPr>
        <p:txBody>
          <a:bodyPr>
            <a:normAutofit fontScale="47500" lnSpcReduction="20000"/>
          </a:bodyPr>
          <a:lstStyle/>
          <a:p>
            <a:r>
              <a:rPr lang="hr-HR" sz="4600" b="1" dirty="0" smtClean="0">
                <a:solidFill>
                  <a:srgbClr val="FF0000"/>
                </a:solidFill>
              </a:rPr>
              <a:t>treće najsvijetlije tijelo </a:t>
            </a:r>
            <a:r>
              <a:rPr lang="hr-HR" sz="4600" dirty="0" smtClean="0">
                <a:solidFill>
                  <a:srgbClr val="FF0000"/>
                </a:solidFill>
              </a:rPr>
              <a:t>na nebeskom svodu (“danica”)</a:t>
            </a:r>
          </a:p>
          <a:p>
            <a:r>
              <a:rPr lang="hr-HR" sz="4600" dirty="0" smtClean="0">
                <a:solidFill>
                  <a:srgbClr val="FF0000"/>
                </a:solidFill>
              </a:rPr>
              <a:t>od Sunca </a:t>
            </a:r>
            <a:r>
              <a:rPr lang="hr-HR" sz="4600" b="1" dirty="0" smtClean="0">
                <a:solidFill>
                  <a:srgbClr val="FF0000"/>
                </a:solidFill>
              </a:rPr>
              <a:t>udaljeno</a:t>
            </a:r>
            <a:r>
              <a:rPr lang="hr-HR" sz="4600" dirty="0" smtClean="0">
                <a:solidFill>
                  <a:srgbClr val="FF0000"/>
                </a:solidFill>
              </a:rPr>
              <a:t> 108.2 mil. km</a:t>
            </a:r>
          </a:p>
          <a:p>
            <a:r>
              <a:rPr lang="hr-HR" sz="4600" dirty="0" smtClean="0">
                <a:solidFill>
                  <a:srgbClr val="FF0000"/>
                </a:solidFill>
              </a:rPr>
              <a:t>skoro iste površine kao i Zemlja (460.2 mil km²</a:t>
            </a:r>
            <a:r>
              <a:rPr lang="hr-HR" sz="4600" dirty="0" smtClean="0">
                <a:solidFill>
                  <a:srgbClr val="FF0000"/>
                </a:solidFill>
              </a:rPr>
              <a:t>), šesta po veličini</a:t>
            </a:r>
            <a:endParaRPr lang="hr-HR" sz="4600" dirty="0" smtClean="0">
              <a:solidFill>
                <a:srgbClr val="FF0000"/>
              </a:solidFill>
            </a:endParaRPr>
          </a:p>
          <a:p>
            <a:r>
              <a:rPr lang="hr-HR" sz="4600" dirty="0" smtClean="0">
                <a:solidFill>
                  <a:srgbClr val="FF0000"/>
                </a:solidFill>
              </a:rPr>
              <a:t>teško ju je promatrati sa Zemlje</a:t>
            </a:r>
          </a:p>
          <a:p>
            <a:r>
              <a:rPr lang="hr-HR" sz="4600" b="1" dirty="0" smtClean="0">
                <a:solidFill>
                  <a:srgbClr val="FF0000"/>
                </a:solidFill>
              </a:rPr>
              <a:t>revolucija</a:t>
            </a:r>
            <a:r>
              <a:rPr lang="hr-HR" sz="4600" dirty="0" smtClean="0">
                <a:solidFill>
                  <a:srgbClr val="FF0000"/>
                </a:solidFill>
              </a:rPr>
              <a:t> 225 dana, </a:t>
            </a:r>
            <a:r>
              <a:rPr lang="hr-HR" sz="4600" b="1" dirty="0" smtClean="0">
                <a:solidFill>
                  <a:srgbClr val="FF0000"/>
                </a:solidFill>
              </a:rPr>
              <a:t>rotacija</a:t>
            </a:r>
            <a:r>
              <a:rPr lang="hr-HR" sz="4600" dirty="0" smtClean="0">
                <a:solidFill>
                  <a:srgbClr val="FF0000"/>
                </a:solidFill>
              </a:rPr>
              <a:t> 243 dana</a:t>
            </a:r>
          </a:p>
          <a:p>
            <a:r>
              <a:rPr lang="hr-HR" sz="4600" b="1" dirty="0" smtClean="0">
                <a:solidFill>
                  <a:srgbClr val="FF0000"/>
                </a:solidFill>
              </a:rPr>
              <a:t>temperatura</a:t>
            </a:r>
            <a:r>
              <a:rPr lang="hr-HR" sz="4600" dirty="0" smtClean="0">
                <a:solidFill>
                  <a:srgbClr val="FF0000"/>
                </a:solidFill>
              </a:rPr>
              <a:t> na površini </a:t>
            </a:r>
          </a:p>
          <a:p>
            <a:pPr>
              <a:buNone/>
            </a:pPr>
            <a:r>
              <a:rPr lang="hr-HR" sz="4600" dirty="0" smtClean="0">
                <a:solidFill>
                  <a:srgbClr val="FF0000"/>
                </a:solidFill>
              </a:rPr>
              <a:t>	+ 460°C</a:t>
            </a:r>
          </a:p>
          <a:p>
            <a:r>
              <a:rPr lang="hr-HR" sz="4600" dirty="0" smtClean="0">
                <a:solidFill>
                  <a:srgbClr val="FF0000"/>
                </a:solidFill>
              </a:rPr>
              <a:t>Egipćani, Grci i Rimljani uvrstili su je u svoju mitologiju i religiju</a:t>
            </a:r>
          </a:p>
          <a:p>
            <a:r>
              <a:rPr lang="hr-HR" sz="4600" b="1" dirty="0" smtClean="0">
                <a:solidFill>
                  <a:srgbClr val="FF0000"/>
                </a:solidFill>
              </a:rPr>
              <a:t>prve fotografije </a:t>
            </a:r>
            <a:r>
              <a:rPr lang="hr-HR" sz="4600" dirty="0" smtClean="0">
                <a:solidFill>
                  <a:srgbClr val="FF0000"/>
                </a:solidFill>
              </a:rPr>
              <a:t>površine snimila je NASA-ina letjelica Magellan1990. g.</a:t>
            </a:r>
          </a:p>
          <a:p>
            <a:r>
              <a:rPr lang="hr-HR" sz="4600" dirty="0" smtClean="0">
                <a:solidFill>
                  <a:srgbClr val="FF0000"/>
                </a:solidFill>
              </a:rPr>
              <a:t>nema </a:t>
            </a:r>
            <a:r>
              <a:rPr lang="hr-HR" sz="4600" b="1" dirty="0" smtClean="0">
                <a:solidFill>
                  <a:srgbClr val="FF0000"/>
                </a:solidFill>
              </a:rPr>
              <a:t>prirodnog satelita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C:\Users\milan\Desktop\Strange_Venus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31900"/>
            <a:ext cx="4787900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lan\Desktop\milky-wa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 contrast="-19000"/>
          </a:blip>
          <a:srcRect/>
          <a:stretch>
            <a:fillRect/>
          </a:stretch>
        </p:blipFill>
        <p:spPr bwMode="auto">
          <a:xfrm>
            <a:off x="0" y="0"/>
            <a:ext cx="920028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0F5CD9"/>
                </a:solidFill>
              </a:rPr>
              <a:t>ZEMLJA</a:t>
            </a:r>
            <a:endParaRPr lang="hr-HR" sz="5400" b="1" dirty="0">
              <a:solidFill>
                <a:srgbClr val="0F5C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114800" cy="60198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rgbClr val="0F5CD9"/>
                </a:solidFill>
              </a:rPr>
              <a:t>jedini poznati </a:t>
            </a:r>
            <a:r>
              <a:rPr lang="hr-HR" b="1" dirty="0" smtClean="0">
                <a:solidFill>
                  <a:srgbClr val="0F5CD9"/>
                </a:solidFill>
              </a:rPr>
              <a:t>naseljeni</a:t>
            </a:r>
            <a:r>
              <a:rPr lang="hr-HR" dirty="0" smtClean="0">
                <a:solidFill>
                  <a:srgbClr val="0F5CD9"/>
                </a:solidFill>
              </a:rPr>
              <a:t> planet</a:t>
            </a:r>
          </a:p>
          <a:p>
            <a:r>
              <a:rPr lang="hr-HR" dirty="0" smtClean="0">
                <a:solidFill>
                  <a:srgbClr val="0F5CD9"/>
                </a:solidFill>
              </a:rPr>
              <a:t>od Sunca </a:t>
            </a:r>
            <a:r>
              <a:rPr lang="hr-HR" b="1" dirty="0" smtClean="0">
                <a:solidFill>
                  <a:srgbClr val="0F5CD9"/>
                </a:solidFill>
              </a:rPr>
              <a:t>udaljena</a:t>
            </a:r>
            <a:r>
              <a:rPr lang="hr-HR" dirty="0" smtClean="0">
                <a:solidFill>
                  <a:srgbClr val="0F5CD9"/>
                </a:solidFill>
              </a:rPr>
              <a:t> 150 mil. km</a:t>
            </a:r>
          </a:p>
          <a:p>
            <a:r>
              <a:rPr lang="hr-HR" dirty="0" smtClean="0">
                <a:solidFill>
                  <a:srgbClr val="0F5CD9"/>
                </a:solidFill>
              </a:rPr>
              <a:t>površina 510 mil. </a:t>
            </a:r>
            <a:r>
              <a:rPr lang="hr-HR" dirty="0" smtClean="0">
                <a:solidFill>
                  <a:srgbClr val="0F5CD9"/>
                </a:solidFill>
              </a:rPr>
              <a:t>km²</a:t>
            </a:r>
          </a:p>
          <a:p>
            <a:r>
              <a:rPr lang="hr-HR" dirty="0" smtClean="0">
                <a:solidFill>
                  <a:srgbClr val="0F5CD9"/>
                </a:solidFill>
              </a:rPr>
              <a:t>p</a:t>
            </a:r>
            <a:r>
              <a:rPr lang="hr-HR" dirty="0" smtClean="0">
                <a:solidFill>
                  <a:srgbClr val="0F5CD9"/>
                </a:solidFill>
              </a:rPr>
              <a:t>eta po veličini</a:t>
            </a:r>
            <a:endParaRPr lang="hr-HR" dirty="0" smtClean="0">
              <a:solidFill>
                <a:srgbClr val="0F5CD9"/>
              </a:solidFill>
            </a:endParaRPr>
          </a:p>
          <a:p>
            <a:r>
              <a:rPr lang="hr-HR" b="1" dirty="0" smtClean="0">
                <a:solidFill>
                  <a:srgbClr val="0F5CD9"/>
                </a:solidFill>
              </a:rPr>
              <a:t>revolucija</a:t>
            </a:r>
            <a:r>
              <a:rPr lang="hr-HR" dirty="0" smtClean="0">
                <a:solidFill>
                  <a:srgbClr val="0F5CD9"/>
                </a:solidFill>
              </a:rPr>
              <a:t> 365 dana i 6 sati, </a:t>
            </a:r>
            <a:r>
              <a:rPr lang="hr-HR" b="1" dirty="0" smtClean="0">
                <a:solidFill>
                  <a:srgbClr val="0F5CD9"/>
                </a:solidFill>
              </a:rPr>
              <a:t>rotacija</a:t>
            </a:r>
            <a:r>
              <a:rPr lang="hr-HR" dirty="0" smtClean="0">
                <a:solidFill>
                  <a:srgbClr val="0F5CD9"/>
                </a:solidFill>
              </a:rPr>
              <a:t> </a:t>
            </a:r>
            <a:r>
              <a:rPr lang="hr-HR" dirty="0" smtClean="0">
                <a:solidFill>
                  <a:srgbClr val="0F5CD9"/>
                </a:solidFill>
              </a:rPr>
              <a:t>1 dan/24 sata</a:t>
            </a:r>
            <a:endParaRPr lang="hr-HR" dirty="0" smtClean="0">
              <a:solidFill>
                <a:srgbClr val="0F5CD9"/>
              </a:solidFill>
            </a:endParaRPr>
          </a:p>
          <a:p>
            <a:r>
              <a:rPr lang="hr-HR" b="1" dirty="0" smtClean="0">
                <a:solidFill>
                  <a:srgbClr val="0F5CD9"/>
                </a:solidFill>
              </a:rPr>
              <a:t>temperatura</a:t>
            </a:r>
            <a:r>
              <a:rPr lang="hr-HR" dirty="0" smtClean="0">
                <a:solidFill>
                  <a:srgbClr val="0F5CD9"/>
                </a:solidFill>
              </a:rPr>
              <a:t> na površini od – 89.2°C (postaja Vostok na Antarktici) do </a:t>
            </a:r>
          </a:p>
          <a:p>
            <a:pPr>
              <a:buNone/>
            </a:pPr>
            <a:r>
              <a:rPr lang="hr-HR" dirty="0" smtClean="0">
                <a:solidFill>
                  <a:srgbClr val="0F5CD9"/>
                </a:solidFill>
              </a:rPr>
              <a:t>	+ 56.7°C (pustina Death Valley u SAD)</a:t>
            </a:r>
          </a:p>
          <a:p>
            <a:r>
              <a:rPr lang="hr-HR" dirty="0" smtClean="0">
                <a:solidFill>
                  <a:srgbClr val="0F5CD9"/>
                </a:solidFill>
              </a:rPr>
              <a:t>jedan </a:t>
            </a:r>
            <a:r>
              <a:rPr lang="hr-HR" b="1" dirty="0" smtClean="0">
                <a:solidFill>
                  <a:srgbClr val="0F5CD9"/>
                </a:solidFill>
              </a:rPr>
              <a:t>prirodni sat</a:t>
            </a:r>
            <a:r>
              <a:rPr lang="hr-HR" dirty="0" smtClean="0">
                <a:solidFill>
                  <a:srgbClr val="0F5CD9"/>
                </a:solidFill>
              </a:rPr>
              <a:t>elit, Mjesec</a:t>
            </a:r>
          </a:p>
          <a:p>
            <a:endParaRPr lang="hr-HR" dirty="0"/>
          </a:p>
        </p:txBody>
      </p:sp>
      <p:pic>
        <p:nvPicPr>
          <p:cNvPr id="3074" name="Picture 2" descr="C:\Users\milan\Desktop\zemlja.jpg"/>
          <p:cNvPicPr>
            <a:picLocks noChangeAspect="1" noChangeArrowheads="1"/>
          </p:cNvPicPr>
          <p:nvPr/>
        </p:nvPicPr>
        <p:blipFill>
          <a:blip r:embed="rId3" cstate="print"/>
          <a:srcRect l="11520" r="13440"/>
          <a:stretch>
            <a:fillRect/>
          </a:stretch>
        </p:blipFill>
        <p:spPr bwMode="auto">
          <a:xfrm>
            <a:off x="4385628" y="1468438"/>
            <a:ext cx="4698858" cy="417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621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SUNČEV SUSTAV</vt:lpstr>
      <vt:lpstr>Slide 2</vt:lpstr>
      <vt:lpstr>Slide 3</vt:lpstr>
      <vt:lpstr>Slide 4</vt:lpstr>
      <vt:lpstr>Slide 5</vt:lpstr>
      <vt:lpstr>UNUTARNJI/STJENOVITI PLANETI</vt:lpstr>
      <vt:lpstr>MERKUR</vt:lpstr>
      <vt:lpstr>VENERA</vt:lpstr>
      <vt:lpstr>ZEMLJA</vt:lpstr>
      <vt:lpstr>MARS</vt:lpstr>
      <vt:lpstr>Slide 11</vt:lpstr>
      <vt:lpstr>Slide 12</vt:lpstr>
      <vt:lpstr>Slide 13</vt:lpstr>
      <vt:lpstr>Slide 14</vt:lpstr>
      <vt:lpstr>Slide 15</vt:lpstr>
      <vt:lpstr>PATULJASTI PLANETI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 Rupic</dc:creator>
  <cp:lastModifiedBy>Milan Rupic</cp:lastModifiedBy>
  <cp:revision>129</cp:revision>
  <dcterms:created xsi:type="dcterms:W3CDTF">2019-10-14T05:36:29Z</dcterms:created>
  <dcterms:modified xsi:type="dcterms:W3CDTF">2019-10-15T01:46:15Z</dcterms:modified>
</cp:coreProperties>
</file>