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0"/>
  </p:notesMasterIdLst>
  <p:sldIdLst>
    <p:sldId id="265" r:id="rId2"/>
    <p:sldId id="278" r:id="rId3"/>
    <p:sldId id="269" r:id="rId4"/>
    <p:sldId id="263" r:id="rId5"/>
    <p:sldId id="270" r:id="rId6"/>
    <p:sldId id="280" r:id="rId7"/>
    <p:sldId id="279" r:id="rId8"/>
    <p:sldId id="273" r:id="rId9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3675D-D037-4300-8FAE-811758342D51}" v="772" dt="2020-04-18T23:54:33.851"/>
    <p1510:client id="{E078BCC5-D759-456D-9E1C-F79F31C81CEE}" v="1" dt="2020-04-18T23:00:00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618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58819B-C5B6-4146-A125-90EF23BB5B0F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85BCD-93D9-0D4F-BF7A-605E50E378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6CB5-D1D0-5E4E-826A-1D01155A9230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E39D-3CCB-4545-8E88-A07752CBA3F3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4658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92C4-56C6-CE4C-8138-3B5EA3FEE5FD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E4D9-547B-8946-B5E8-96EFB714398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04546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559A-C3F4-6B41-BAC4-527C508F43DA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E496-C8EC-B146-892C-F621F2139448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17773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B3BF-0C76-824E-81F2-736DB6C02E5F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BABC-9521-BE45-8702-C005C8B9164F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637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EB6C-D5FB-9F46-A2CC-F03B9D3D2515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2BE7-B19F-614D-B4FF-16B76B61748C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5689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7C67-A988-3D4C-89A7-40ED3D5AEAA2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B216-AA47-994D-AB28-B450EA31E9F0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26448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842A-82C5-5C4C-A570-8C61037A2630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3248-2DDF-2443-94CA-4E28DC3936F1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76282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F589-74D0-F94E-8412-B62A5CCA30DF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F8F5-589C-C64D-B016-61081499CB6E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7102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B94F-EC67-6240-B950-D31A43949AB8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C6F3-ACF3-894F-BA85-C6D5E089A9F9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27765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2BD4-2047-564F-A5D3-98B489484CFD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018B-91AA-6645-87C5-CA61FBA1BAA3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3856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8ABE-D306-BD48-8D09-28B84E377AB3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8E35-53C5-6E4B-8BC9-760645635A3A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169877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E374-ABAF-244A-ACE9-D765EFB32CBB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33C1-9964-D044-87EE-901FED508507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  <p:extLst>
      <p:ext uri="{BB962C8B-B14F-4D97-AF65-F5344CB8AC3E}">
        <p14:creationId xmlns:p14="http://schemas.microsoft.com/office/powerpoint/2010/main" val="4498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F8859-12EB-BB4A-A710-28322CBC633F}" type="datetimeFigureOut">
              <a:rPr lang="hr-HR"/>
              <a:pPr>
                <a:defRPr/>
              </a:pPr>
              <a:t>21.4.2020.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0B45A0-703E-604B-95E2-794972EE3C80}" type="slidenum">
              <a:rPr lang="hr-HR" altLang="x-none"/>
              <a:pPr>
                <a:defRPr/>
              </a:pPr>
              <a:t>‹#›</a:t>
            </a:fld>
            <a:endParaRPr lang="hr-H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hyperlink" Target="https://1drv.ms/u/s!AsBJDAqvwka1iUZeu4abKYzLrC_E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hyperlink" Target="https://1drv.ms/u/s!AsBJDAqvwka1iUVB1zfeu1Zis3Qa" TargetMode="External"/><Relationship Id="rId5" Type="http://schemas.microsoft.com/office/2007/relationships/media" Target="../media/media3.m4a"/><Relationship Id="rId10" Type="http://schemas.openxmlformats.org/officeDocument/2006/relationships/hyperlink" Target="https://1drv.ms/u/s!AsBJDAqvwka1iURpx9HbKopyJQyo" TargetMode="External"/><Relationship Id="rId4" Type="http://schemas.openxmlformats.org/officeDocument/2006/relationships/audio" Target="../media/media2.m4a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vocaroo.com/up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znak, bijelo, stol&#10;&#10;Opis je generiran uz vrlo visoku pouzdanost">
            <a:extLst>
              <a:ext uri="{FF2B5EF4-FFF2-40B4-BE49-F238E27FC236}">
                <a16:creationId xmlns:a16="http://schemas.microsoft.com/office/drawing/2014/main" id="{887ED824-1846-448C-852D-67224F94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857" y="1596570"/>
            <a:ext cx="3752444" cy="2310261"/>
          </a:xfrm>
          <a:prstGeom prst="rect">
            <a:avLst/>
          </a:prstGeom>
        </p:spPr>
      </p:pic>
      <p:pic>
        <p:nvPicPr>
          <p:cNvPr id="4" name="Slika 4" descr="Slika na kojoj se prikazuje crtež, sat&#10;&#10;Opis je generiran uz vrlo visoku pouzdanost">
            <a:extLst>
              <a:ext uri="{FF2B5EF4-FFF2-40B4-BE49-F238E27FC236}">
                <a16:creationId xmlns:a16="http://schemas.microsoft.com/office/drawing/2014/main" id="{E99F63DB-F8C1-4763-B5C6-35A19C748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11" y="1313536"/>
            <a:ext cx="2925593" cy="408623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98CAD59-7DD4-4505-BF04-17E8843AF357}"/>
              </a:ext>
            </a:extLst>
          </p:cNvPr>
          <p:cNvSpPr txBox="1"/>
          <p:nvPr/>
        </p:nvSpPr>
        <p:spPr>
          <a:xfrm>
            <a:off x="5364088" y="40050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70C0"/>
                </a:solidFill>
              </a:rPr>
              <a:t>S</a:t>
            </a:r>
            <a:r>
              <a:rPr lang="hr-HR" sz="3600" dirty="0">
                <a:solidFill>
                  <a:srgbClr val="FF0000"/>
                </a:solidFill>
              </a:rPr>
              <a:t>v</a:t>
            </a:r>
            <a:r>
              <a:rPr lang="hr-HR" sz="3600" dirty="0">
                <a:solidFill>
                  <a:srgbClr val="C00000"/>
                </a:solidFill>
              </a:rPr>
              <a:t>i</a:t>
            </a:r>
            <a:r>
              <a:rPr lang="hr-HR" sz="3600" dirty="0">
                <a:solidFill>
                  <a:srgbClr val="FF0000"/>
                </a:solidFill>
              </a:rPr>
              <a:t>r</a:t>
            </a:r>
            <a:r>
              <a:rPr lang="hr-HR" sz="3600" dirty="0">
                <a:solidFill>
                  <a:srgbClr val="FFC000"/>
                </a:solidFill>
              </a:rPr>
              <a:t>a</a:t>
            </a:r>
            <a:r>
              <a:rPr lang="hr-HR" sz="3600" dirty="0">
                <a:solidFill>
                  <a:srgbClr val="FF0000"/>
                </a:solidFill>
              </a:rPr>
              <a:t>nj</a:t>
            </a:r>
            <a:r>
              <a:rPr lang="hr-HR" sz="3600" dirty="0"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53049D9B-D04E-4577-A6B1-F4D2A2C52993}"/>
              </a:ext>
            </a:extLst>
          </p:cNvPr>
          <p:cNvSpPr txBox="1"/>
          <p:nvPr/>
        </p:nvSpPr>
        <p:spPr>
          <a:xfrm>
            <a:off x="500975" y="1802050"/>
            <a:ext cx="830012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dirty="0">
                <a:solidFill>
                  <a:srgbClr val="203864"/>
                </a:solidFill>
                <a:latin typeface="Calibri Light"/>
                <a:cs typeface="Segoe UI"/>
              </a:rPr>
              <a:t>Draga djeco, </a:t>
            </a:r>
            <a:r>
              <a:rPr lang="sr-Latn-RS" sz="2000" dirty="0">
                <a:latin typeface="Calibri Light"/>
                <a:cs typeface="Segoe UI"/>
              </a:rPr>
              <a:t>​</a:t>
            </a:r>
            <a:r>
              <a:rPr lang="hr-HR" sz="2000" dirty="0">
                <a:solidFill>
                  <a:srgbClr val="203864"/>
                </a:solidFill>
                <a:latin typeface="Calibri Light"/>
                <a:cs typeface="Segoe UI"/>
              </a:rPr>
              <a:t>vjerujem da volite svirati koristeći razna glazbala.</a:t>
            </a:r>
            <a:r>
              <a:rPr lang="hr-HR" sz="2000" dirty="0">
                <a:latin typeface="Calibri Light"/>
                <a:cs typeface="Segoe UI"/>
              </a:rPr>
              <a:t>​</a:t>
            </a:r>
            <a:br>
              <a:rPr lang="hr-HR" sz="2000" dirty="0">
                <a:latin typeface="Calibri Light"/>
                <a:cs typeface="Segoe UI"/>
              </a:rPr>
            </a:br>
            <a:r>
              <a:rPr lang="hr-HR" sz="2000" dirty="0">
                <a:solidFill>
                  <a:srgbClr val="203864"/>
                </a:solidFill>
                <a:latin typeface="Calibri Light"/>
                <a:cs typeface="Segoe UI"/>
              </a:rPr>
              <a:t>Ne moraju to biti prava, originalna glazbala. </a:t>
            </a:r>
            <a:endParaRPr lang="sr-Latn-RS" dirty="0"/>
          </a:p>
          <a:p>
            <a:r>
              <a:rPr lang="hr-HR" sz="2000" dirty="0">
                <a:solidFill>
                  <a:srgbClr val="203864"/>
                </a:solidFill>
                <a:latin typeface="Calibri Light"/>
                <a:cs typeface="Segoe UI"/>
              </a:rPr>
              <a:t>Glazbala možete uz malo volje i truda i sami napraviti. </a:t>
            </a:r>
            <a:r>
              <a:rPr lang="hr-HR" sz="2000" dirty="0">
                <a:latin typeface="Calibri Light"/>
                <a:cs typeface="Segoe UI"/>
              </a:rPr>
              <a:t>​</a:t>
            </a:r>
            <a:br>
              <a:rPr lang="hr-HR" sz="2000" dirty="0">
                <a:latin typeface="Calibri Light"/>
                <a:cs typeface="Segoe UI"/>
              </a:rPr>
            </a:br>
            <a:r>
              <a:rPr lang="hr-HR" sz="2000" dirty="0">
                <a:latin typeface="Calibri Light"/>
                <a:cs typeface="Segoe UI"/>
              </a:rPr>
              <a:t>​</a:t>
            </a:r>
            <a:br>
              <a:rPr lang="hr-HR" sz="2000" dirty="0">
                <a:latin typeface="Calibri Light"/>
                <a:cs typeface="Segoe UI"/>
              </a:rPr>
            </a:br>
            <a:r>
              <a:rPr lang="hr-HR" sz="2000" dirty="0">
                <a:solidFill>
                  <a:srgbClr val="4472C4"/>
                </a:solidFill>
                <a:latin typeface="Calibri Light"/>
                <a:cs typeface="Segoe UI"/>
              </a:rPr>
              <a:t>Ja sam napravila svoje glazbalo. </a:t>
            </a:r>
            <a:r>
              <a:rPr lang="hr-HR" sz="2000" dirty="0">
                <a:latin typeface="Calibri Light"/>
                <a:cs typeface="Segoe UI"/>
              </a:rPr>
              <a:t>​</a:t>
            </a:r>
            <a:endParaRPr lang="hr-HR" sz="2000" dirty="0">
              <a:cs typeface="Calibri"/>
            </a:endParaRPr>
          </a:p>
        </p:txBody>
      </p:sp>
      <p:pic>
        <p:nvPicPr>
          <p:cNvPr id="3" name="Slika 2" descr="Slika na kojoj se prikazuje na zatvorenom, šalica, žuto, stol&#10;&#10;Opis je automatski generiran">
            <a:extLst>
              <a:ext uri="{FF2B5EF4-FFF2-40B4-BE49-F238E27FC236}">
                <a16:creationId xmlns:a16="http://schemas.microsoft.com/office/drawing/2014/main" id="{E03539B4-656B-4268-8BDD-F1C04D107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67" b="77750" l="18743" r="82189">
                        <a14:foregroundMark x1="33178" y1="26083" x2="68219" y2="27917"/>
                        <a14:foregroundMark x1="68219" y1="27917" x2="70896" y2="25167"/>
                        <a14:foregroundMark x1="70664" y1="25167" x2="46333" y2="22667"/>
                        <a14:foregroundMark x1="43888" y1="22667" x2="34692" y2="21833"/>
                        <a14:foregroundMark x1="29336" y1="25167" x2="45052" y2="22250"/>
                        <a14:foregroundMark x1="45052" y1="22250" x2="55879" y2="22667"/>
                        <a14:foregroundMark x1="55879" y1="22667" x2="62398" y2="22667"/>
                        <a14:foregroundMark x1="62747" y1="22667" x2="67171" y2="22667"/>
                        <a14:foregroundMark x1="67171" y1="22667" x2="67171" y2="22667"/>
                        <a14:foregroundMark x1="67520" y1="22667" x2="72875" y2="34583"/>
                        <a14:foregroundMark x1="72875" y1="34583" x2="72177" y2="71500"/>
                        <a14:foregroundMark x1="72177" y1="71500" x2="58906" y2="77750"/>
                        <a14:foregroundMark x1="58906" y1="77750" x2="41327" y2="77750"/>
                        <a14:foregroundMark x1="41327" y1="77750" x2="27125" y2="72417"/>
                        <a14:foregroundMark x1="27125" y1="72417" x2="26193" y2="35750"/>
                        <a14:foregroundMark x1="26193" y1="35750" x2="30151" y2="24417"/>
                        <a14:foregroundMark x1="30151" y1="24417" x2="47497" y2="22500"/>
                        <a14:foregroundMark x1="47497" y1="22500" x2="64144" y2="23167"/>
                        <a14:foregroundMark x1="64144" y1="23167" x2="47846" y2="25417"/>
                        <a14:foregroundMark x1="47846" y1="25417" x2="63329" y2="31000"/>
                        <a14:foregroundMark x1="63329" y1="31000" x2="45867" y2="34833"/>
                        <a14:foregroundMark x1="45867" y1="34833" x2="29919" y2="34167"/>
                        <a14:foregroundMark x1="29919" y1="34167" x2="46915" y2="37333"/>
                        <a14:foregroundMark x1="46915" y1="37333" x2="71828" y2="35583"/>
                        <a14:foregroundMark x1="27125" y1="32833" x2="29336" y2="33500"/>
                        <a14:backgroundMark x1="18626" y1="16583" x2="69965" y2="17833"/>
                        <a14:backgroundMark x1="69965" y1="17833" x2="81607" y2="26750"/>
                        <a14:backgroundMark x1="81607" y1="26750" x2="82771" y2="62917"/>
                        <a14:backgroundMark x1="82771" y1="62917" x2="76601" y2="77667"/>
                        <a14:backgroundMark x1="85099" y1="6000" x2="9779" y2="3583"/>
                        <a14:backgroundMark x1="9779" y1="3583" x2="116" y2="18833"/>
                        <a14:backgroundMark x1="116" y1="18833" x2="5821" y2="70000"/>
                        <a14:backgroundMark x1="5821" y1="70000" x2="2678" y2="83000"/>
                        <a14:backgroundMark x1="2678" y1="83000" x2="19674" y2="88500"/>
                        <a14:backgroundMark x1="19674" y1="88500" x2="75204" y2="91417"/>
                        <a14:backgroundMark x1="75204" y1="91417" x2="93481" y2="89583"/>
                        <a14:backgroundMark x1="93481" y1="89583" x2="99884" y2="77417"/>
                        <a14:backgroundMark x1="99884" y1="77417" x2="99884" y2="53000"/>
                        <a14:backgroundMark x1="99884" y1="53000" x2="97672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2028" r="9829" b="20844"/>
          <a:stretch/>
        </p:blipFill>
        <p:spPr>
          <a:xfrm>
            <a:off x="4911601" y="2852936"/>
            <a:ext cx="2376265" cy="2808311"/>
          </a:xfrm>
          <a:prstGeom prst="rect">
            <a:avLst/>
          </a:prstGeom>
        </p:spPr>
      </p:pic>
      <p:pic>
        <p:nvPicPr>
          <p:cNvPr id="8" name="Slika 7" descr="Slika na kojoj se prikazuje marker, boca&#10;&#10;Opis je automatski generiran">
            <a:extLst>
              <a:ext uri="{FF2B5EF4-FFF2-40B4-BE49-F238E27FC236}">
                <a16:creationId xmlns:a16="http://schemas.microsoft.com/office/drawing/2014/main" id="{9A32A83E-E7DB-4239-8D11-E5408FFFC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322">
            <a:off x="5472101" y="4681552"/>
            <a:ext cx="1296144" cy="108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niOkvir 1">
            <a:extLst>
              <a:ext uri="{FF2B5EF4-FFF2-40B4-BE49-F238E27FC236}">
                <a16:creationId xmlns:a16="http://schemas.microsoft.com/office/drawing/2014/main" id="{40B68CFA-545C-450A-A20C-1699BD41DBBB}"/>
              </a:ext>
            </a:extLst>
          </p:cNvPr>
          <p:cNvSpPr txBox="1"/>
          <p:nvPr/>
        </p:nvSpPr>
        <p:spPr>
          <a:xfrm>
            <a:off x="327319" y="1348005"/>
            <a:ext cx="8493153" cy="14296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cs typeface="Tahoma"/>
              </a:rPr>
              <a:t>Za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početak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vas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molim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da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poslušate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zvukove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i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pokušate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ih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prepoznati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.</a:t>
            </a:r>
            <a:endParaRPr lang="sr-Latn-RS" sz="2000" dirty="0">
              <a:solidFill>
                <a:schemeClr val="accent1"/>
              </a:solidFill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cs typeface="Tahoma"/>
              </a:rPr>
              <a:t>(Mala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pomoć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: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moje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glazbalo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je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plastična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bočica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ispunjena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hr-HR" sz="2000" dirty="0">
                <a:solidFill>
                  <a:schemeClr val="accent1"/>
                </a:solidFill>
                <a:cs typeface="Tahoma"/>
              </a:rPr>
              <a:t> perlicama, čepovima i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cs typeface="Tahoma"/>
              </a:rPr>
              <a:t>kamenčićima</a:t>
            </a:r>
            <a:r>
              <a:rPr lang="en-US" sz="2000" dirty="0">
                <a:solidFill>
                  <a:schemeClr val="accent1"/>
                </a:solidFill>
                <a:cs typeface="Tahoma"/>
              </a:rPr>
              <a:t>.</a:t>
            </a:r>
          </a:p>
        </p:txBody>
      </p:sp>
      <p:pic>
        <p:nvPicPr>
          <p:cNvPr id="7" name="Slika 7" descr="Slika na kojoj se prikazuje igračka, lutka&#10;&#10;Opis je generiran uz vrlo visoku pouzdanost">
            <a:extLst>
              <a:ext uri="{FF2B5EF4-FFF2-40B4-BE49-F238E27FC236}">
                <a16:creationId xmlns:a16="http://schemas.microsoft.com/office/drawing/2014/main" id="{E874B08C-04FA-4D52-BBD0-B710D7C6D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00000">
            <a:off x="4535514" y="2824594"/>
            <a:ext cx="3884909" cy="227223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9B795CB-6027-42A4-B40C-5B4C59C4B5E6}"/>
              </a:ext>
            </a:extLst>
          </p:cNvPr>
          <p:cNvSpPr txBox="1"/>
          <p:nvPr/>
        </p:nvSpPr>
        <p:spPr>
          <a:xfrm>
            <a:off x="537453" y="3577347"/>
            <a:ext cx="562501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Tahoma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Tahoma"/>
                <a:hlinkClick r:id="rId10"/>
              </a:rPr>
              <a:t>1.zvuk</a:t>
            </a:r>
            <a:endParaRPr lang="sr-Latn-RS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Tahoma"/>
                <a:hlinkClick r:id="rId11"/>
              </a:rPr>
              <a:t> 2.zvuk</a:t>
            </a:r>
            <a:endParaRPr lang="en-US" sz="2400" dirty="0">
              <a:solidFill>
                <a:srgbClr val="FF0000"/>
              </a:solidFill>
              <a:latin typeface="Calibri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Tahoma"/>
                <a:hlinkClick r:id="rId12"/>
              </a:rPr>
              <a:t> 3.zvuk</a:t>
            </a:r>
            <a:endParaRPr lang="en-US" sz="2400" dirty="0">
              <a:solidFill>
                <a:srgbClr val="FF0000"/>
              </a:solidFill>
              <a:latin typeface="Calibri"/>
              <a:cs typeface="Tahoma"/>
            </a:endParaRPr>
          </a:p>
          <a:p>
            <a:endParaRPr lang="en-US" sz="2400" dirty="0">
              <a:solidFill>
                <a:srgbClr val="FF0000"/>
              </a:solidFill>
              <a:latin typeface="Calibri"/>
              <a:cs typeface="Tahoma"/>
            </a:endParaRPr>
          </a:p>
        </p:txBody>
      </p:sp>
      <p:pic>
        <p:nvPicPr>
          <p:cNvPr id="2" name="20200330_174555">
            <a:hlinkClick r:id="" action="ppaction://media"/>
            <a:extLst>
              <a:ext uri="{FF2B5EF4-FFF2-40B4-BE49-F238E27FC236}">
                <a16:creationId xmlns:a16="http://schemas.microsoft.com/office/drawing/2014/main" id="{BB0BF717-33E5-405E-BAE5-C1A5CE83F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07704" y="3717032"/>
            <a:ext cx="487363" cy="487363"/>
          </a:xfrm>
          <a:prstGeom prst="rect">
            <a:avLst/>
          </a:prstGeom>
        </p:spPr>
      </p:pic>
      <p:pic>
        <p:nvPicPr>
          <p:cNvPr id="3" name="20200330_174125">
            <a:hlinkClick r:id="" action="ppaction://media"/>
            <a:extLst>
              <a:ext uri="{FF2B5EF4-FFF2-40B4-BE49-F238E27FC236}">
                <a16:creationId xmlns:a16="http://schemas.microsoft.com/office/drawing/2014/main" id="{A12B2F71-D5AF-4AB3-A679-4144BCD732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19200" y="4274237"/>
            <a:ext cx="487363" cy="487363"/>
          </a:xfrm>
          <a:prstGeom prst="rect">
            <a:avLst/>
          </a:prstGeom>
        </p:spPr>
      </p:pic>
      <p:pic>
        <p:nvPicPr>
          <p:cNvPr id="4" name="20200330_170544">
            <a:hlinkClick r:id="" action="ppaction://media"/>
            <a:extLst>
              <a:ext uri="{FF2B5EF4-FFF2-40B4-BE49-F238E27FC236}">
                <a16:creationId xmlns:a16="http://schemas.microsoft.com/office/drawing/2014/main" id="{13C3A541-3DC7-4871-854A-AED13BEE6F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07702" y="48314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3812779-E3B5-4D6E-B264-041C9FEAB741}"/>
              </a:ext>
            </a:extLst>
          </p:cNvPr>
          <p:cNvSpPr txBox="1"/>
          <p:nvPr/>
        </p:nvSpPr>
        <p:spPr>
          <a:xfrm>
            <a:off x="671210" y="1364305"/>
            <a:ext cx="7801582" cy="235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Prvi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zvuk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prepoznajem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kao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zvuk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______________________ .</a:t>
            </a:r>
            <a:endParaRPr lang="sr-Latn-RS" sz="2000" dirty="0"/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Drugi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zvuk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prepoznajem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kao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zvuk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____________________ 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Treći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zvuk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prepoznajem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kao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zvuk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_____________________ 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EE7BB88-9C4A-42EC-9676-5759EB97735C}"/>
              </a:ext>
            </a:extLst>
          </p:cNvPr>
          <p:cNvSpPr txBox="1"/>
          <p:nvPr/>
        </p:nvSpPr>
        <p:spPr>
          <a:xfrm>
            <a:off x="4283968" y="1872734"/>
            <a:ext cx="30452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latin typeface="Calibri"/>
                <a:cs typeface="Calibri"/>
              </a:rPr>
              <a:t>(kamenčića, perlica, čepova)</a:t>
            </a:r>
            <a:endParaRPr lang="sr-Latn-R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38610F2-750B-4441-8734-91704327C16C}"/>
              </a:ext>
            </a:extLst>
          </p:cNvPr>
          <p:cNvSpPr txBox="1"/>
          <p:nvPr/>
        </p:nvSpPr>
        <p:spPr>
          <a:xfrm>
            <a:off x="4263529" y="2750495"/>
            <a:ext cx="30452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latin typeface="Calibri"/>
                <a:cs typeface="Calibri"/>
              </a:rPr>
              <a:t>(kamenčića, perlica, čepova)</a:t>
            </a:r>
            <a:endParaRPr lang="sr-Latn-RS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BC4A2DB-77DC-4E45-A6E4-C52895B79288}"/>
              </a:ext>
            </a:extLst>
          </p:cNvPr>
          <p:cNvSpPr txBox="1"/>
          <p:nvPr/>
        </p:nvSpPr>
        <p:spPr>
          <a:xfrm>
            <a:off x="4263529" y="3659633"/>
            <a:ext cx="30452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latin typeface="Calibri"/>
                <a:cs typeface="Calibri"/>
              </a:rPr>
              <a:t>(kamenčića, perlica, čepova)</a:t>
            </a:r>
            <a:endParaRPr lang="sr-Latn-R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B1783031-8C3D-4AC4-9392-4341B92FA4EB}"/>
              </a:ext>
            </a:extLst>
          </p:cNvPr>
          <p:cNvSpPr txBox="1"/>
          <p:nvPr/>
        </p:nvSpPr>
        <p:spPr>
          <a:xfrm>
            <a:off x="500975" y="1291347"/>
            <a:ext cx="8324444" cy="235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Možda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biste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vi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željeli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napraviti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svoje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glazbalo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. Da vas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ohrabrim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, to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nije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tako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 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teško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izrada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je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jednostavna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, 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zvuk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vašeg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glazbala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ovisit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će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o tome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kako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ćete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ga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napraviti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kojim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se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materijalima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koristiti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u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izradi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Što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je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više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različitih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materijala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predmeta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,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zvukovi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će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biti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drukčiji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.</a:t>
            </a:r>
            <a:endParaRPr lang="sr-Latn-RS" sz="2000" dirty="0"/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cs typeface="Tahoma"/>
            </a:endParaRPr>
          </a:p>
        </p:txBody>
      </p:sp>
      <p:pic>
        <p:nvPicPr>
          <p:cNvPr id="5" name="Slika 4" descr="Slika na kojoj se prikazuje boca, stol, na zatvorenom, sjedenje&#10;&#10;Opis je automatski generiran">
            <a:extLst>
              <a:ext uri="{FF2B5EF4-FFF2-40B4-BE49-F238E27FC236}">
                <a16:creationId xmlns:a16="http://schemas.microsoft.com/office/drawing/2014/main" id="{97431717-6EB8-41FD-800D-CB9BA7C17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7" r="28843" b="9036"/>
          <a:stretch/>
        </p:blipFill>
        <p:spPr>
          <a:xfrm rot="1112580">
            <a:off x="5508104" y="3349054"/>
            <a:ext cx="1060159" cy="265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Slika na kojoj se prikazuje hrana&#10;&#10;Opis je automatski generiran">
            <a:extLst>
              <a:ext uri="{FF2B5EF4-FFF2-40B4-BE49-F238E27FC236}">
                <a16:creationId xmlns:a16="http://schemas.microsoft.com/office/drawing/2014/main" id="{BC1594AF-0A52-4E29-A126-7B8DC9AC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5" y="3249277"/>
            <a:ext cx="3965668" cy="3349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458913" y="4724400"/>
            <a:ext cx="6553200" cy="1441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hr-HR" sz="5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B9381B3-43A3-4EF2-9D40-93A9E314D92B}"/>
              </a:ext>
            </a:extLst>
          </p:cNvPr>
          <p:cNvSpPr/>
          <p:nvPr/>
        </p:nvSpPr>
        <p:spPr>
          <a:xfrm>
            <a:off x="899592" y="1124744"/>
            <a:ext cx="7848872" cy="4758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Pokušajte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napraviti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glazbalo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uživajte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 u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sviranju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/>
                <a:cs typeface="Tahoma"/>
              </a:rPr>
              <a:t>.</a:t>
            </a:r>
          </a:p>
          <a:p>
            <a:endParaRPr lang="en-US" dirty="0"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alibri"/>
                <a:cs typeface="Tahoma"/>
              </a:rPr>
              <a:t>Za 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Tahoma"/>
              </a:rPr>
              <a:t>izradu</a:t>
            </a:r>
            <a:r>
              <a:rPr lang="en-US" dirty="0">
                <a:solidFill>
                  <a:srgbClr val="0000FF"/>
                </a:solidFill>
                <a:latin typeface="Calibri"/>
                <a:cs typeface="Tahoma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Tahoma"/>
              </a:rPr>
              <a:t>glazbala</a:t>
            </a:r>
            <a:r>
              <a:rPr lang="en-US" dirty="0">
                <a:solidFill>
                  <a:srgbClr val="0000FF"/>
                </a:solidFill>
                <a:latin typeface="Calibri"/>
                <a:cs typeface="Tahoma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Tahoma"/>
              </a:rPr>
              <a:t>trebat</a:t>
            </a:r>
            <a:r>
              <a:rPr lang="en-US" dirty="0">
                <a:solidFill>
                  <a:srgbClr val="0000FF"/>
                </a:solidFill>
                <a:latin typeface="Calibri"/>
                <a:cs typeface="Tahoma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Tahoma"/>
              </a:rPr>
              <a:t>će</a:t>
            </a:r>
            <a:r>
              <a:rPr lang="en-US" dirty="0">
                <a:solidFill>
                  <a:srgbClr val="0000FF"/>
                </a:solidFill>
                <a:latin typeface="Calibri"/>
                <a:cs typeface="Tahoma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Tahoma"/>
              </a:rPr>
              <a:t>ti</a:t>
            </a:r>
            <a:r>
              <a:rPr lang="en-US" dirty="0">
                <a:solidFill>
                  <a:srgbClr val="0000FF"/>
                </a:solidFill>
                <a:latin typeface="Calibri"/>
                <a:cs typeface="Tahoma"/>
              </a:rPr>
              <a:t> :</a:t>
            </a:r>
            <a:endParaRPr lang="hr-HR" dirty="0">
              <a:solidFill>
                <a:srgbClr val="0000FF"/>
              </a:solidFill>
              <a:latin typeface="Calibri"/>
              <a:cs typeface="Tahoma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rgbClr val="0000FF"/>
              </a:solidFill>
              <a:latin typeface="Calibri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Plastična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bočica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plastična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kutijica</a:t>
            </a:r>
            <a:endParaRPr lang="hr-HR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Različit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 materijali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kamenčići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,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gumbići,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čepovi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perlice…)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rgbClr val="0000FF"/>
              </a:solidFill>
              <a:latin typeface="Calibri"/>
              <a:cs typeface="Tahoma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rgbClr val="0000FF"/>
              </a:solidFill>
              <a:latin typeface="Calibri"/>
              <a:cs typeface="Tahoma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rgbClr val="0000FF"/>
              </a:solidFill>
              <a:latin typeface="Calibri"/>
              <a:cs typeface="Tahoma"/>
            </a:endParaRPr>
          </a:p>
          <a:p>
            <a:pPr>
              <a:lnSpc>
                <a:spcPct val="150000"/>
              </a:lnSpc>
            </a:pPr>
            <a:endParaRPr lang="hr-HR" dirty="0">
              <a:solidFill>
                <a:srgbClr val="0000FF"/>
              </a:solidFill>
              <a:latin typeface="Calibri"/>
              <a:cs typeface="Tahoma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D73D8348-BE16-419B-BC57-401E64830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85" y="4321053"/>
            <a:ext cx="1609626" cy="1303341"/>
          </a:xfrm>
          <a:prstGeom prst="rect">
            <a:avLst/>
          </a:prstGeom>
        </p:spPr>
      </p:pic>
      <p:pic>
        <p:nvPicPr>
          <p:cNvPr id="17" name="Slika 16" descr="Slika na kojoj se prikazuje stol&#10;&#10;Opis je automatski generiran">
            <a:extLst>
              <a:ext uri="{FF2B5EF4-FFF2-40B4-BE49-F238E27FC236}">
                <a16:creationId xmlns:a16="http://schemas.microsoft.com/office/drawing/2014/main" id="{E87CDF18-057F-40F6-B06A-87141C025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45267" r="15619"/>
          <a:stretch/>
        </p:blipFill>
        <p:spPr>
          <a:xfrm>
            <a:off x="3927568" y="4354556"/>
            <a:ext cx="1217773" cy="574977"/>
          </a:xfrm>
          <a:prstGeom prst="rect">
            <a:avLst/>
          </a:prstGeom>
        </p:spPr>
      </p:pic>
      <p:pic>
        <p:nvPicPr>
          <p:cNvPr id="8" name="Slika 7" descr="Slika na kojoj se prikazuje boca, stol, voda, malo&#10;&#10;Opis je automatski generiran">
            <a:extLst>
              <a:ext uri="{FF2B5EF4-FFF2-40B4-BE49-F238E27FC236}">
                <a16:creationId xmlns:a16="http://schemas.microsoft.com/office/drawing/2014/main" id="{2AD01325-9350-47B6-B9D5-2888954D2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78" y="1518313"/>
            <a:ext cx="1944673" cy="2388426"/>
          </a:xfrm>
          <a:prstGeom prst="rect">
            <a:avLst/>
          </a:prstGeom>
        </p:spPr>
      </p:pic>
      <p:pic>
        <p:nvPicPr>
          <p:cNvPr id="26" name="Slika 25" descr="Slika na kojoj se prikazuje boca&#10;&#10;Opis je automatski generiran">
            <a:extLst>
              <a:ext uri="{FF2B5EF4-FFF2-40B4-BE49-F238E27FC236}">
                <a16:creationId xmlns:a16="http://schemas.microsoft.com/office/drawing/2014/main" id="{AAF99E02-5B4B-4AD7-9E21-4C78A5EDC8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22422" r="21179" b="22513"/>
          <a:stretch/>
        </p:blipFill>
        <p:spPr>
          <a:xfrm>
            <a:off x="6691351" y="2567378"/>
            <a:ext cx="1101139" cy="102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Slika 29" descr="Slika na kojoj se prikazuje plavo, stol, sjedenje, bijelo&#10;&#10;Opis je automatski generiran">
            <a:extLst>
              <a:ext uri="{FF2B5EF4-FFF2-40B4-BE49-F238E27FC236}">
                <a16:creationId xmlns:a16="http://schemas.microsoft.com/office/drawing/2014/main" id="{99833BAA-8A2F-481E-992F-35C80985C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66" y="2578000"/>
            <a:ext cx="1466628" cy="1022486"/>
          </a:xfrm>
          <a:prstGeom prst="rect">
            <a:avLst/>
          </a:prstGeom>
        </p:spPr>
      </p:pic>
      <p:pic>
        <p:nvPicPr>
          <p:cNvPr id="32" name="Slika 31" descr="Slika na kojoj se prikazuje torta, hrana, malo, stol&#10;&#10;Opis je automatski generiran">
            <a:extLst>
              <a:ext uri="{FF2B5EF4-FFF2-40B4-BE49-F238E27FC236}">
                <a16:creationId xmlns:a16="http://schemas.microsoft.com/office/drawing/2014/main" id="{A81E80C7-95CE-474B-B9D8-3DEAEFF22D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81" y="4267140"/>
            <a:ext cx="1002149" cy="76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DB6644E-415B-4A2B-A646-336C52291D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454" y="4537692"/>
            <a:ext cx="1192131" cy="870064"/>
          </a:xfrm>
          <a:prstGeom prst="rect">
            <a:avLst/>
          </a:prstGeom>
        </p:spPr>
      </p:pic>
      <p:pic>
        <p:nvPicPr>
          <p:cNvPr id="4" name="Slika 3" descr="Slika na kojoj se prikazuje soba&#10;&#10;Opis je automatski generiran">
            <a:extLst>
              <a:ext uri="{FF2B5EF4-FFF2-40B4-BE49-F238E27FC236}">
                <a16:creationId xmlns:a16="http://schemas.microsoft.com/office/drawing/2014/main" id="{B533982E-2B99-4540-8450-AA36CB7C51F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b="7206"/>
          <a:stretch/>
        </p:blipFill>
        <p:spPr>
          <a:xfrm>
            <a:off x="4114082" y="5061642"/>
            <a:ext cx="1116085" cy="724163"/>
          </a:xfrm>
          <a:prstGeom prst="rect">
            <a:avLst/>
          </a:prstGeom>
        </p:spPr>
      </p:pic>
      <p:pic>
        <p:nvPicPr>
          <p:cNvPr id="7" name="Slika 6" descr="Slika na kojoj se prikazuje lopta&#10;&#10;Opis je automatski generiran">
            <a:extLst>
              <a:ext uri="{FF2B5EF4-FFF2-40B4-BE49-F238E27FC236}">
                <a16:creationId xmlns:a16="http://schemas.microsoft.com/office/drawing/2014/main" id="{4CDCB0E7-C752-4FCA-8BE8-BA68B8C317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0" b="21975"/>
          <a:stretch/>
        </p:blipFill>
        <p:spPr>
          <a:xfrm>
            <a:off x="6224080" y="5165146"/>
            <a:ext cx="982296" cy="5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3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Slika na kojoj se prikazuje tiskanica, marker, olovka&#10;&#10;Opis je automatski generiran">
            <a:extLst>
              <a:ext uri="{FF2B5EF4-FFF2-40B4-BE49-F238E27FC236}">
                <a16:creationId xmlns:a16="http://schemas.microsoft.com/office/drawing/2014/main" id="{FE774737-408A-45A2-B024-1EAC17F01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94" y="3791049"/>
            <a:ext cx="2885237" cy="19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58913" y="4724400"/>
            <a:ext cx="6553200" cy="1441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hr-HR" sz="5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D7FD2E0-AC6E-49DE-A7CF-FDD36E7105B5}"/>
              </a:ext>
            </a:extLst>
          </p:cNvPr>
          <p:cNvSpPr txBox="1"/>
          <p:nvPr/>
        </p:nvSpPr>
        <p:spPr>
          <a:xfrm>
            <a:off x="525294" y="1534539"/>
            <a:ext cx="832444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hr-HR"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Za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ukrašavanje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možete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koristiti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razne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materijale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kao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naprimjer,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samoljepljivi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kolaž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flomasteri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razne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ukrasne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trakice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mašnice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... </a:t>
            </a:r>
          </a:p>
          <a:p>
            <a:endParaRPr lang="en-US" sz="2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9" name="Slika 8" descr="Slika na kojoj se prikazuje boca, stol, naprijed, sjedenje&#10;&#10;Opis je automatski generiran">
            <a:extLst>
              <a:ext uri="{FF2B5EF4-FFF2-40B4-BE49-F238E27FC236}">
                <a16:creationId xmlns:a16="http://schemas.microsoft.com/office/drawing/2014/main" id="{57057EED-B982-454B-B336-D83F84B0D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" y="3140968"/>
            <a:ext cx="3409829" cy="252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Slika na kojoj se prikazuje hrana&#10;&#10;Opis je automatski generiran">
            <a:extLst>
              <a:ext uri="{FF2B5EF4-FFF2-40B4-BE49-F238E27FC236}">
                <a16:creationId xmlns:a16="http://schemas.microsoft.com/office/drawing/2014/main" id="{3D37489A-F0C7-4241-974E-7A991A24B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7554">
            <a:off x="5772673" y="3280169"/>
            <a:ext cx="2533228" cy="189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40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crtež&#10;&#10;Opis je generiran uz vrlo visoku pouzdanost">
            <a:extLst>
              <a:ext uri="{FF2B5EF4-FFF2-40B4-BE49-F238E27FC236}">
                <a16:creationId xmlns:a16="http://schemas.microsoft.com/office/drawing/2014/main" id="{35CE2E1E-BF00-444E-A9D1-8799E6CE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7339808" y="759672"/>
            <a:ext cx="1547914" cy="154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Rezervirano mjesto sadržaja 2"/>
          <p:cNvSpPr>
            <a:spLocks noGrp="1"/>
          </p:cNvSpPr>
          <p:nvPr>
            <p:ph sz="quarter" idx="13"/>
          </p:nvPr>
        </p:nvSpPr>
        <p:spPr bwMode="auto">
          <a:xfrm>
            <a:off x="239175" y="944065"/>
            <a:ext cx="8685390" cy="5200909"/>
          </a:xfrm>
        </p:spPr>
        <p:txBody>
          <a:bodyPr wrap="square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buNone/>
            </a:pPr>
            <a:endParaRPr lang="hr-HR" sz="2400" b="1" i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  <a:buNone/>
            </a:pP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Izrada:</a:t>
            </a:r>
          </a:p>
          <a:p>
            <a:pPr>
              <a:lnSpc>
                <a:spcPct val="120000"/>
              </a:lnSpc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 U bočicu ili kutijicu stavljajte različite materijale, igrajte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cs typeface="Calibri" panose="020F0502020204030204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se zvukovima dok </a:t>
            </a:r>
          </a:p>
          <a:p>
            <a:pPr>
              <a:lnSpc>
                <a:spcPct val="120000"/>
              </a:lnSpc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  ne dobijete zvuk koji vam se sviđa. </a:t>
            </a:r>
            <a:endParaRPr lang="hr-HR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60000"/>
              </a:lnSpc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Na samome kraju ne zaboravite ukrasiti glazbalo kako bi ono zaista bilo posebno. </a:t>
            </a:r>
          </a:p>
          <a:p>
            <a:pPr>
              <a:lnSpc>
                <a:spcPct val="160000"/>
              </a:lnSpc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  Nakon što si napravio svoje glazbalo, poslušaj pjesmice koje si već naučio, potrudi se uhvatiti ritam i pratiti ga glazbalom koje si napravio. 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 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G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laz</a:t>
            </a:r>
            <a:r>
              <a:rPr lang="hr-HR" sz="2400" dirty="0">
                <a:solidFill>
                  <a:srgbClr val="002060"/>
                </a:solidFill>
                <a:ea typeface="+mn-lt"/>
                <a:cs typeface="+mn-lt"/>
              </a:rPr>
              <a:t>be</a:t>
            </a:r>
            <a:r>
              <a:rPr lang="hr-HR" sz="2400" dirty="0">
                <a:solidFill>
                  <a:srgbClr val="C00000"/>
                </a:solidFill>
                <a:ea typeface="+mn-lt"/>
                <a:cs typeface="+mn-lt"/>
              </a:rPr>
              <a:t>na č</a:t>
            </a:r>
            <a:r>
              <a:rPr lang="hr-HR" sz="2400" dirty="0">
                <a:solidFill>
                  <a:srgbClr val="7030A0"/>
                </a:solidFill>
                <a:ea typeface="+mn-lt"/>
                <a:cs typeface="+mn-lt"/>
              </a:rPr>
              <a:t>aro</a:t>
            </a:r>
            <a:r>
              <a:rPr lang="hr-HR" sz="2400" dirty="0">
                <a:solidFill>
                  <a:srgbClr val="C00000"/>
                </a:solidFill>
                <a:ea typeface="+mn-lt"/>
                <a:cs typeface="+mn-lt"/>
              </a:rPr>
              <a:t>lija može p</a:t>
            </a:r>
            <a:r>
              <a:rPr lang="hr-HR" sz="2400" dirty="0">
                <a:solidFill>
                  <a:srgbClr val="0070C0"/>
                </a:solidFill>
                <a:ea typeface="+mn-lt"/>
                <a:cs typeface="+mn-lt"/>
              </a:rPr>
              <a:t>oče</a:t>
            </a:r>
            <a:r>
              <a:rPr lang="hr-HR" sz="2400" dirty="0">
                <a:solidFill>
                  <a:srgbClr val="C00000"/>
                </a:solidFill>
                <a:ea typeface="+mn-lt"/>
                <a:cs typeface="+mn-lt"/>
              </a:rPr>
              <a:t>ti! </a:t>
            </a:r>
          </a:p>
          <a:p>
            <a:pPr marL="0" indent="0">
              <a:lnSpc>
                <a:spcPct val="170000"/>
              </a:lnSpc>
              <a:buNone/>
            </a:pPr>
            <a:endParaRPr lang="hr-HR" sz="2400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rgbClr val="C00000"/>
                </a:solidFill>
                <a:ea typeface="+mn-lt"/>
                <a:cs typeface="+mn-lt"/>
              </a:rPr>
              <a:t>Možeš snimiti zvuk koji ti se osobito sviđa i poslati ga učiteljici da ga posluša.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rgbClr val="0070C0"/>
                </a:solidFill>
                <a:ea typeface="+mn-lt"/>
                <a:cs typeface="+mn-lt"/>
              </a:rPr>
              <a:t>U tome će ti pomoći </a:t>
            </a:r>
            <a:r>
              <a:rPr lang="hr-HR" sz="2400" i="1" dirty="0">
                <a:solidFill>
                  <a:srgbClr val="0070C0"/>
                </a:solidFill>
                <a:ea typeface="+mn-lt"/>
                <a:cs typeface="+mn-lt"/>
              </a:rPr>
              <a:t>online </a:t>
            </a:r>
            <a:r>
              <a:rPr lang="hr-HR" sz="2400" dirty="0">
                <a:solidFill>
                  <a:srgbClr val="0070C0"/>
                </a:solidFill>
                <a:ea typeface="+mn-lt"/>
                <a:cs typeface="+mn-lt"/>
              </a:rPr>
              <a:t>snimač zvuka: </a:t>
            </a:r>
            <a:r>
              <a:rPr lang="hr-HR" sz="2400" dirty="0">
                <a:solidFill>
                  <a:srgbClr val="C00000"/>
                </a:solidFill>
                <a:ea typeface="+mn-lt"/>
                <a:cs typeface="+mn-lt"/>
                <a:hlinkClick r:id="rId4"/>
              </a:rPr>
              <a:t>https://vocaroo.com/upload</a:t>
            </a:r>
            <a:endParaRPr lang="hr-HR" sz="24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endParaRPr lang="hr-HR" sz="24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44450" indent="0" algn="just">
              <a:buNone/>
            </a:pPr>
            <a:r>
              <a:rPr lang="hr-HR" sz="2400" dirty="0">
                <a:ea typeface="+mn-lt"/>
                <a:cs typeface="+mn-lt"/>
              </a:rPr>
              <a:t>  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354</Words>
  <Application>Microsoft Office PowerPoint</Application>
  <PresentationFormat>Prikaz na zaslonu (4:3)</PresentationFormat>
  <Paragraphs>41</Paragraphs>
  <Slides>8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korisnik</cp:lastModifiedBy>
  <cp:revision>310</cp:revision>
  <dcterms:created xsi:type="dcterms:W3CDTF">2015-10-25T13:55:23Z</dcterms:created>
  <dcterms:modified xsi:type="dcterms:W3CDTF">2020-04-20T22:10:20Z</dcterms:modified>
</cp:coreProperties>
</file>