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2" r:id="rId3"/>
    <p:sldId id="258" r:id="rId4"/>
    <p:sldId id="259" r:id="rId5"/>
    <p:sldId id="260" r:id="rId6"/>
    <p:sldId id="261" r:id="rId7"/>
    <p:sldId id="269" r:id="rId8"/>
    <p:sldId id="268" r:id="rId9"/>
    <p:sldId id="271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BE1C5"/>
    <a:srgbClr val="0033CC"/>
    <a:srgbClr val="00A800"/>
    <a:srgbClr val="79FFB6"/>
    <a:srgbClr val="008000"/>
    <a:srgbClr val="B2E8D2"/>
    <a:srgbClr val="006666"/>
    <a:srgbClr val="85A2FF"/>
    <a:srgbClr val="422C16"/>
    <a:srgbClr val="0C788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24" autoAdjust="0"/>
  </p:normalViewPr>
  <p:slideViewPr>
    <p:cSldViewPr>
      <p:cViewPr>
        <p:scale>
          <a:sx n="94" d="100"/>
          <a:sy n="94" d="100"/>
        </p:scale>
        <p:origin x="-6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50BA3-9B5B-4A44-9997-B5F52BD5251B}" type="datetimeFigureOut">
              <a:rPr lang="hr-HR" smtClean="0"/>
              <a:pPr/>
              <a:t>10.9.2019.</a:t>
            </a:fld>
            <a:endParaRPr lang="hr-HR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hr-HR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0F385-2AE6-4B76-BD1C-733CE8AF80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99919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DFF24-8E49-4896-A541-A58FF8C1313E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DB842-1116-4FBD-B961-61054F9527F3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CEC4B-5FB5-45B3-AF88-0868FBC2796B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798C6-B077-407F-825E-F52C0CB1DF94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132C2-140F-476F-8847-4CAB06F13CC8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741DD-0FC8-492A-9FEB-F777B62FF85B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E7571-4004-42D7-B0F5-283BC22B621D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19CF9-6F42-4EDB-B065-DAA26DD08FC6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874DD-9F43-47C1-8C14-D3108ABDD173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7742C-1BDC-43F4-8FA5-0558B5730B0E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D2198-03AE-4535-B588-9667CA3C62FE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1A0A63-CA5C-44B9-AF1F-0B1142E82B9D}" type="slidenum">
              <a:rPr lang="es-ES"/>
              <a:pPr/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19250" y="5445125"/>
            <a:ext cx="5832475" cy="647700"/>
          </a:xfrm>
        </p:spPr>
        <p:txBody>
          <a:bodyPr/>
          <a:lstStyle/>
          <a:p>
            <a:r>
              <a:rPr lang="hr-HR" sz="2000" dirty="0" smtClean="0">
                <a:solidFill>
                  <a:srgbClr val="C00000"/>
                </a:solidFill>
                <a:latin typeface="Corbel" pitchFamily="34" charset="0"/>
              </a:rPr>
              <a:t>OŠ EUGENA KVATERNIKA</a:t>
            </a:r>
            <a:br>
              <a:rPr lang="hr-HR" sz="2000" dirty="0" smtClean="0">
                <a:solidFill>
                  <a:srgbClr val="C00000"/>
                </a:solidFill>
                <a:latin typeface="Corbel" pitchFamily="34" charset="0"/>
              </a:rPr>
            </a:br>
            <a:r>
              <a:rPr lang="hr-HR" sz="2000" dirty="0" smtClean="0">
                <a:solidFill>
                  <a:srgbClr val="00B050"/>
                </a:solidFill>
                <a:latin typeface="Corbel" pitchFamily="34" charset="0"/>
              </a:rPr>
              <a:t>ELEMENTARY SCHOOL EUGEN KVATERNIK</a:t>
            </a:r>
            <a:r>
              <a:rPr lang="hr-HR" sz="2000" dirty="0" smtClean="0">
                <a:solidFill>
                  <a:srgbClr val="C00000"/>
                </a:solidFill>
                <a:latin typeface="Corbel" pitchFamily="34" charset="0"/>
              </a:rPr>
              <a:t/>
            </a:r>
            <a:br>
              <a:rPr lang="hr-HR" sz="2000" dirty="0" smtClean="0">
                <a:solidFill>
                  <a:srgbClr val="C00000"/>
                </a:solidFill>
                <a:latin typeface="Corbel" pitchFamily="34" charset="0"/>
              </a:rPr>
            </a:br>
            <a:r>
              <a:rPr lang="hr-HR" sz="2000" dirty="0" smtClean="0">
                <a:solidFill>
                  <a:srgbClr val="C00000"/>
                </a:solidFill>
                <a:latin typeface="Corbel" pitchFamily="34" charset="0"/>
              </a:rPr>
              <a:t>CITY of  VELIKA GORICA</a:t>
            </a:r>
            <a:br>
              <a:rPr lang="hr-HR" sz="2000" dirty="0" smtClean="0">
                <a:solidFill>
                  <a:srgbClr val="C00000"/>
                </a:solidFill>
                <a:latin typeface="Corbel" pitchFamily="34" charset="0"/>
              </a:rPr>
            </a:br>
            <a:r>
              <a:rPr lang="hr-HR" sz="2000" dirty="0" smtClean="0">
                <a:solidFill>
                  <a:srgbClr val="C00000"/>
                </a:solidFill>
                <a:latin typeface="Corbel" pitchFamily="34" charset="0"/>
              </a:rPr>
              <a:t>REPUBLIKA HRVATSKA</a:t>
            </a:r>
            <a:br>
              <a:rPr lang="hr-HR" sz="2000" dirty="0" smtClean="0">
                <a:solidFill>
                  <a:srgbClr val="C00000"/>
                </a:solidFill>
                <a:latin typeface="Corbel" pitchFamily="34" charset="0"/>
              </a:rPr>
            </a:br>
            <a:r>
              <a:rPr lang="hr-HR" sz="2000" dirty="0" smtClean="0">
                <a:solidFill>
                  <a:srgbClr val="00B050"/>
                </a:solidFill>
                <a:latin typeface="Corbel" pitchFamily="34" charset="0"/>
              </a:rPr>
              <a:t>REPUBLIC of CROATIA</a:t>
            </a:r>
            <a:endParaRPr lang="es-ES" sz="2000" b="1" dirty="0">
              <a:solidFill>
                <a:srgbClr val="00B050"/>
              </a:solidFill>
              <a:latin typeface="Corbe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1772816"/>
            <a:ext cx="5184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CELEBRATIONS IN OUR COUNTRY</a:t>
            </a:r>
          </a:p>
          <a:p>
            <a:pPr algn="ctr"/>
            <a:r>
              <a:rPr lang="hr-HR" dirty="0" smtClean="0"/>
              <a:t>2019./2020.</a:t>
            </a:r>
            <a:endParaRPr lang="hr-HR" dirty="0"/>
          </a:p>
        </p:txBody>
      </p:sp>
      <p:pic>
        <p:nvPicPr>
          <p:cNvPr id="6" name="Picture 5" descr="etwin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1797101" cy="1359300"/>
          </a:xfrm>
          <a:prstGeom prst="rect">
            <a:avLst/>
          </a:prstGeom>
          <a:solidFill>
            <a:srgbClr val="9BE1C5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pic>
        <p:nvPicPr>
          <p:cNvPr id="6" name="Slika 5" descr="3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09780">
            <a:off x="3123723" y="2412770"/>
            <a:ext cx="2376264" cy="2376264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8" name="Zaobljeni pravokutni oblačić 7"/>
          <p:cNvSpPr/>
          <p:nvPr/>
        </p:nvSpPr>
        <p:spPr>
          <a:xfrm rot="581571">
            <a:off x="4796151" y="1964414"/>
            <a:ext cx="1512168" cy="1080120"/>
          </a:xfrm>
          <a:prstGeom prst="wedgeRoundRectCallout">
            <a:avLst>
              <a:gd name="adj1" fmla="val -26764"/>
              <a:gd name="adj2" fmla="val 76443"/>
              <a:gd name="adj3" fmla="val 16667"/>
            </a:avLst>
          </a:prstGeom>
          <a:solidFill>
            <a:srgbClr val="85A2FF">
              <a:alpha val="9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Bok </a:t>
            </a:r>
            <a:r>
              <a:rPr lang="hr-HR" dirty="0" smtClean="0"/>
              <a:t>prijatelji!</a:t>
            </a:r>
            <a:endParaRPr lang="hr-HR" dirty="0"/>
          </a:p>
        </p:txBody>
      </p:sp>
      <p:sp>
        <p:nvSpPr>
          <p:cNvPr id="9" name="Zaobljeni pravokutni oblačić 8"/>
          <p:cNvSpPr/>
          <p:nvPr/>
        </p:nvSpPr>
        <p:spPr>
          <a:xfrm rot="20895514">
            <a:off x="2082625" y="2043984"/>
            <a:ext cx="1368152" cy="1152128"/>
          </a:xfrm>
          <a:prstGeom prst="wedgeRoundRectCallout">
            <a:avLst>
              <a:gd name="adj1" fmla="val -12732"/>
              <a:gd name="adj2" fmla="val 74525"/>
              <a:gd name="adj3" fmla="val 16667"/>
            </a:avLst>
          </a:prstGeom>
          <a:solidFill>
            <a:srgbClr val="00A8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Hello </a:t>
            </a:r>
          </a:p>
          <a:p>
            <a:pPr algn="ctr"/>
            <a:r>
              <a:rPr lang="hr-HR" dirty="0" smtClean="0"/>
              <a:t>friends!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>
                <a:solidFill>
                  <a:srgbClr val="C00000"/>
                </a:solidFill>
                <a:latin typeface="Corbel" pitchFamily="34" charset="0"/>
              </a:rPr>
              <a:t>Europe</a:t>
            </a:r>
            <a:endParaRPr lang="hr-HR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4" name="Rezervirano mjesto sadržaja 3" descr="europ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260648"/>
            <a:ext cx="5904656" cy="4428492"/>
          </a:xfrm>
        </p:spPr>
      </p:pic>
      <p:pic>
        <p:nvPicPr>
          <p:cNvPr id="5" name="Slika 4" descr="ZASTAVA EUROPSKE UNIJ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844824"/>
            <a:ext cx="1371600" cy="91440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7092280" y="306896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Croatia</a:t>
            </a:r>
            <a:endParaRPr lang="hr-H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8018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5" descr="Hrvatska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0681">
            <a:off x="110795" y="802367"/>
            <a:ext cx="3873731" cy="3911138"/>
          </a:xfrm>
        </p:spPr>
      </p:pic>
      <p:pic>
        <p:nvPicPr>
          <p:cNvPr id="5" name="Slika 4" descr="kolin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32124">
            <a:off x="3965183" y="2199556"/>
            <a:ext cx="1500001" cy="2420887"/>
          </a:xfrm>
          <a:prstGeom prst="rect">
            <a:avLst/>
          </a:prstGeom>
        </p:spPr>
      </p:pic>
      <p:pic>
        <p:nvPicPr>
          <p:cNvPr id="6" name="Slika 5" descr="hrvatska zastav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46115">
            <a:off x="5796136" y="2636912"/>
            <a:ext cx="2857500" cy="1428750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 rot="21072932">
            <a:off x="339482" y="7059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solidFill>
                  <a:srgbClr val="C00000"/>
                </a:solidFill>
                <a:latin typeface="Corbel" pitchFamily="34" charset="0"/>
              </a:rPr>
              <a:t>our</a:t>
            </a:r>
            <a:r>
              <a:rPr lang="hr-HR" dirty="0" smtClean="0">
                <a:solidFill>
                  <a:srgbClr val="C00000"/>
                </a:solidFill>
                <a:latin typeface="Corbel" pitchFamily="34" charset="0"/>
              </a:rPr>
              <a:t> capital city</a:t>
            </a:r>
            <a:endParaRPr lang="hr-HR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 rot="293184">
            <a:off x="1703090" y="1410689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  <a:latin typeface="Corbel" pitchFamily="34" charset="0"/>
              </a:rPr>
              <a:t>Zagreb</a:t>
            </a:r>
            <a:endParaRPr lang="hr-HR" sz="16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 rot="534290">
            <a:off x="4319424" y="1163920"/>
            <a:ext cx="2417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solidFill>
                  <a:srgbClr val="C00000"/>
                </a:solidFill>
                <a:latin typeface="Corbel" pitchFamily="34" charset="0"/>
              </a:rPr>
              <a:t>our</a:t>
            </a:r>
            <a:r>
              <a:rPr lang="hr-HR" dirty="0" smtClean="0">
                <a:solidFill>
                  <a:srgbClr val="C00000"/>
                </a:solidFill>
                <a:latin typeface="Corbel" pitchFamily="34" charset="0"/>
              </a:rPr>
              <a:t> </a:t>
            </a:r>
            <a:r>
              <a:rPr lang="hr-HR" dirty="0" err="1" smtClean="0">
                <a:solidFill>
                  <a:srgbClr val="C00000"/>
                </a:solidFill>
                <a:latin typeface="Corbel" pitchFamily="34" charset="0"/>
              </a:rPr>
              <a:t>president</a:t>
            </a:r>
            <a:r>
              <a:rPr lang="hr-HR" dirty="0" smtClean="0">
                <a:solidFill>
                  <a:srgbClr val="C00000"/>
                </a:solidFill>
                <a:latin typeface="Corbel" pitchFamily="34" charset="0"/>
              </a:rPr>
              <a:t> </a:t>
            </a:r>
            <a:r>
              <a:rPr lang="hr-HR" dirty="0" err="1" smtClean="0">
                <a:solidFill>
                  <a:srgbClr val="C00000"/>
                </a:solidFill>
                <a:latin typeface="Corbel" pitchFamily="34" charset="0"/>
              </a:rPr>
              <a:t>Kolinda</a:t>
            </a:r>
            <a:r>
              <a:rPr lang="hr-HR" dirty="0" smtClean="0">
                <a:solidFill>
                  <a:srgbClr val="C00000"/>
                </a:solidFill>
                <a:latin typeface="Corbel" pitchFamily="34" charset="0"/>
              </a:rPr>
              <a:t> Grabar-Kitarović</a:t>
            </a:r>
            <a:endParaRPr lang="hr-HR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 rot="21311561">
            <a:off x="7394180" y="1738458"/>
            <a:ext cx="91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C00000"/>
                </a:solidFill>
                <a:latin typeface="Corbel" pitchFamily="34" charset="0"/>
              </a:rPr>
              <a:t>o</a:t>
            </a:r>
            <a:r>
              <a:rPr lang="hr-HR" dirty="0" err="1" smtClean="0">
                <a:solidFill>
                  <a:srgbClr val="C00000"/>
                </a:solidFill>
                <a:latin typeface="Corbel" pitchFamily="34" charset="0"/>
              </a:rPr>
              <a:t>ur</a:t>
            </a:r>
            <a:r>
              <a:rPr lang="hr-HR" dirty="0" smtClean="0">
                <a:solidFill>
                  <a:srgbClr val="C00000"/>
                </a:solidFill>
                <a:latin typeface="Corbel" pitchFamily="34" charset="0"/>
              </a:rPr>
              <a:t> </a:t>
            </a:r>
            <a:r>
              <a:rPr lang="hr-HR" dirty="0" err="1" smtClean="0">
                <a:solidFill>
                  <a:srgbClr val="C00000"/>
                </a:solidFill>
                <a:latin typeface="Corbel" pitchFamily="34" charset="0"/>
              </a:rPr>
              <a:t>flag</a:t>
            </a:r>
            <a:endParaRPr lang="hr-HR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16" name="Strelica dolje 15"/>
          <p:cNvSpPr/>
          <p:nvPr/>
        </p:nvSpPr>
        <p:spPr>
          <a:xfrm rot="17864652">
            <a:off x="1244807" y="959064"/>
            <a:ext cx="456589" cy="567678"/>
          </a:xfrm>
          <a:prstGeom prst="downArrow">
            <a:avLst>
              <a:gd name="adj1" fmla="val 27099"/>
              <a:gd name="adj2" fmla="val 49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Strelica dolje 16"/>
          <p:cNvSpPr/>
          <p:nvPr/>
        </p:nvSpPr>
        <p:spPr>
          <a:xfrm rot="1363137">
            <a:off x="4951941" y="1766955"/>
            <a:ext cx="456589" cy="567678"/>
          </a:xfrm>
          <a:prstGeom prst="downArrow">
            <a:avLst>
              <a:gd name="adj1" fmla="val 27099"/>
              <a:gd name="adj2" fmla="val 49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Strelica dolje 17"/>
          <p:cNvSpPr/>
          <p:nvPr/>
        </p:nvSpPr>
        <p:spPr>
          <a:xfrm rot="734740">
            <a:off x="7221470" y="2111192"/>
            <a:ext cx="456589" cy="567678"/>
          </a:xfrm>
          <a:prstGeom prst="downArrow">
            <a:avLst>
              <a:gd name="adj1" fmla="val 27099"/>
              <a:gd name="adj2" fmla="val 49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/>
          <a:lstStyle/>
          <a:p>
            <a:endParaRPr lang="hr-HR" dirty="0">
              <a:solidFill>
                <a:srgbClr val="C00000"/>
              </a:solidFill>
            </a:endParaRPr>
          </a:p>
        </p:txBody>
      </p:sp>
      <p:pic>
        <p:nvPicPr>
          <p:cNvPr id="4" name="Rezervirano mjesto sadržaja 3" descr="4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06222"/>
            <a:ext cx="3100636" cy="1932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 descr="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2280">
            <a:off x="3194101" y="633685"/>
            <a:ext cx="2880320" cy="2149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666,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620688"/>
            <a:ext cx="2987824" cy="1981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 descr="7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3140968"/>
            <a:ext cx="3232446" cy="18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 descr="9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90757">
            <a:off x="6305538" y="2934408"/>
            <a:ext cx="2995650" cy="1993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kstniOkvir 10"/>
          <p:cNvSpPr txBox="1"/>
          <p:nvPr/>
        </p:nvSpPr>
        <p:spPr>
          <a:xfrm>
            <a:off x="395536" y="548680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the Motovun </a:t>
            </a:r>
            <a:r>
              <a:rPr lang="hr-HR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hill</a:t>
            </a:r>
            <a:endParaRPr lang="hr-H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 rot="21418837">
            <a:off x="2870866" y="332686"/>
            <a:ext cx="270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national park Plitvice </a:t>
            </a:r>
            <a:r>
              <a:rPr lang="hr-HR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lakes</a:t>
            </a:r>
            <a:endParaRPr lang="hr-H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6817722" y="332656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amphitheatre</a:t>
            </a:r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hr-HR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in</a:t>
            </a:r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Pula</a:t>
            </a:r>
            <a:endParaRPr lang="hr-H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 rot="261179">
            <a:off x="663030" y="2778804"/>
            <a:ext cx="218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</a:t>
            </a:r>
            <a:r>
              <a:rPr lang="hr-HR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ational </a:t>
            </a:r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park Kornati</a:t>
            </a:r>
            <a:endParaRPr lang="hr-H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4355976" y="2852936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Zagreb</a:t>
            </a:r>
            <a:endParaRPr lang="hr-H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16" name="TekstniOkvir 15"/>
          <p:cNvSpPr txBox="1"/>
          <p:nvPr/>
        </p:nvSpPr>
        <p:spPr>
          <a:xfrm rot="21273052">
            <a:off x="6529094" y="2733974"/>
            <a:ext cx="206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old town Dubrovnik</a:t>
            </a:r>
            <a:endParaRPr lang="hr-H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18" name="Slika 17" descr="KORNAT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86821">
            <a:off x="323528" y="3284984"/>
            <a:ext cx="2726183" cy="2046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Pravokotnik 18"/>
          <p:cNvSpPr/>
          <p:nvPr/>
        </p:nvSpPr>
        <p:spPr>
          <a:xfrm>
            <a:off x="3051141" y="5157192"/>
            <a:ext cx="5114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rbel" pitchFamily="34" charset="0"/>
              </a:rPr>
              <a:t>OUR  COUNTRY</a:t>
            </a:r>
            <a:endParaRPr lang="hr-HR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47864" y="692696"/>
            <a:ext cx="5580112" cy="1143000"/>
          </a:xfrm>
        </p:spPr>
        <p:txBody>
          <a:bodyPr/>
          <a:lstStyle/>
          <a:p>
            <a:r>
              <a:rPr lang="hr-HR" sz="4000" dirty="0" err="1" smtClean="0">
                <a:solidFill>
                  <a:srgbClr val="C00000"/>
                </a:solidFill>
                <a:latin typeface="Corbel" pitchFamily="34" charset="0"/>
              </a:rPr>
              <a:t>We</a:t>
            </a:r>
            <a:r>
              <a:rPr lang="hr-HR" sz="4000" dirty="0" smtClean="0">
                <a:solidFill>
                  <a:srgbClr val="C00000"/>
                </a:solidFill>
                <a:latin typeface="Corbel" pitchFamily="34" charset="0"/>
              </a:rPr>
              <a:t> live </a:t>
            </a:r>
            <a:r>
              <a:rPr lang="hr-HR" sz="4000" dirty="0" err="1" smtClean="0">
                <a:solidFill>
                  <a:srgbClr val="C00000"/>
                </a:solidFill>
                <a:latin typeface="Corbel" pitchFamily="34" charset="0"/>
              </a:rPr>
              <a:t>in</a:t>
            </a:r>
            <a:r>
              <a:rPr lang="hr-HR" sz="4000" dirty="0" smtClean="0">
                <a:solidFill>
                  <a:srgbClr val="C00000"/>
                </a:solidFill>
                <a:latin typeface="Corbel" pitchFamily="34" charset="0"/>
              </a:rPr>
              <a:t> Velika Gorica</a:t>
            </a:r>
            <a:endParaRPr lang="hr-HR" sz="4000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4" name="Rezervirano mjesto sadržaja 5" descr="Hrvatska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338091">
            <a:off x="-109311" y="1050467"/>
            <a:ext cx="3873731" cy="3911138"/>
          </a:xfrm>
        </p:spPr>
      </p:pic>
      <p:pic>
        <p:nvPicPr>
          <p:cNvPr id="5" name="Slika 4" descr="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844824"/>
            <a:ext cx="4050754" cy="2685826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827584" y="69269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>
                <a:solidFill>
                  <a:srgbClr val="C00000"/>
                </a:solidFill>
                <a:latin typeface="Corbel" pitchFamily="34" charset="0"/>
              </a:rPr>
              <a:t>Here</a:t>
            </a:r>
            <a:r>
              <a:rPr lang="hr-HR" dirty="0" smtClean="0">
                <a:solidFill>
                  <a:srgbClr val="C00000"/>
                </a:solidFill>
                <a:latin typeface="Corbel" pitchFamily="34" charset="0"/>
              </a:rPr>
              <a:t>!</a:t>
            </a:r>
            <a:endParaRPr lang="hr-HR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1547664" y="1772816"/>
            <a:ext cx="308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C00000"/>
                </a:solidFill>
              </a:rPr>
              <a:t>°</a:t>
            </a:r>
            <a:endParaRPr lang="hr-HR" sz="2400" b="1" dirty="0">
              <a:solidFill>
                <a:srgbClr val="C00000"/>
              </a:solidFill>
            </a:endParaRPr>
          </a:p>
        </p:txBody>
      </p:sp>
      <p:cxnSp>
        <p:nvCxnSpPr>
          <p:cNvPr id="20" name="Ravni poveznik sa strelicom 19"/>
          <p:cNvCxnSpPr/>
          <p:nvPr/>
        </p:nvCxnSpPr>
        <p:spPr>
          <a:xfrm>
            <a:off x="1043608" y="980728"/>
            <a:ext cx="576064" cy="9361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Ograda vsebine 3" descr="GRAD FOLKLO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868173">
            <a:off x="358970" y="297544"/>
            <a:ext cx="3032775" cy="2022837"/>
          </a:xfrm>
        </p:spPr>
      </p:pic>
      <p:pic>
        <p:nvPicPr>
          <p:cNvPr id="6" name="Slika 5" descr="grad prijatelj dje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0"/>
            <a:ext cx="2377432" cy="2060848"/>
          </a:xfrm>
          <a:prstGeom prst="rect">
            <a:avLst/>
          </a:prstGeom>
        </p:spPr>
      </p:pic>
      <p:pic>
        <p:nvPicPr>
          <p:cNvPr id="7" name="Slika 6" descr="GRAD ZRAKOPLOVST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060848"/>
            <a:ext cx="3600366" cy="2401416"/>
          </a:xfrm>
          <a:prstGeom prst="rect">
            <a:avLst/>
          </a:prstGeom>
        </p:spPr>
      </p:pic>
      <p:pic>
        <p:nvPicPr>
          <p:cNvPr id="8" name="Slika 7" descr="KURIJ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0"/>
            <a:ext cx="2543944" cy="1695963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 rot="20575170">
            <a:off x="624891" y="1663532"/>
            <a:ext cx="1731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bg1"/>
                </a:solidFill>
                <a:latin typeface="Corbel" pitchFamily="34" charset="0"/>
              </a:rPr>
              <a:t>folklore</a:t>
            </a:r>
            <a:endParaRPr lang="hr-HR" sz="3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2195736" y="393305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 smtClean="0">
                <a:solidFill>
                  <a:schemeClr val="bg1"/>
                </a:solidFill>
              </a:rPr>
              <a:t>aviation</a:t>
            </a:r>
            <a:endParaRPr lang="hr-HR" sz="3200" b="1" dirty="0">
              <a:solidFill>
                <a:schemeClr val="bg1"/>
              </a:solidFill>
            </a:endParaRPr>
          </a:p>
        </p:txBody>
      </p:sp>
      <p:pic>
        <p:nvPicPr>
          <p:cNvPr id="13" name="Slika 12" descr="dvorac lukave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509120"/>
            <a:ext cx="4139952" cy="2116550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2195736" y="5949280"/>
            <a:ext cx="1430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err="1" smtClean="0">
                <a:solidFill>
                  <a:schemeClr val="bg1"/>
                </a:solidFill>
                <a:latin typeface="Corbel" pitchFamily="34" charset="0"/>
              </a:rPr>
              <a:t>history</a:t>
            </a:r>
            <a:endParaRPr lang="hr-HR" sz="3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5" name="Slika 14" descr="turopoljski hras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2708920"/>
            <a:ext cx="2022728" cy="2022728"/>
          </a:xfrm>
          <a:prstGeom prst="rect">
            <a:avLst/>
          </a:prstGeom>
        </p:spPr>
      </p:pic>
      <p:sp>
        <p:nvSpPr>
          <p:cNvPr id="16" name="PoljeZBesedilom 15"/>
          <p:cNvSpPr txBox="1"/>
          <p:nvPr/>
        </p:nvSpPr>
        <p:spPr>
          <a:xfrm>
            <a:off x="7092280" y="4077072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solidFill>
                  <a:schemeClr val="bg1"/>
                </a:solidFill>
              </a:rPr>
              <a:t>f</a:t>
            </a:r>
            <a:r>
              <a:rPr lang="hr-HR" sz="3200" b="1" dirty="0" smtClean="0">
                <a:solidFill>
                  <a:schemeClr val="bg1"/>
                </a:solidFill>
              </a:rPr>
              <a:t>orests</a:t>
            </a:r>
            <a:endParaRPr lang="hr-HR" sz="3200" b="1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21120395">
            <a:off x="3797296" y="1363581"/>
            <a:ext cx="3469439" cy="4924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Corbel" pitchFamily="34" charset="0"/>
                <a:cs typeface="Arial" pitchFamily="34" charset="0"/>
              </a:rPr>
              <a:t>old</a:t>
            </a:r>
            <a:r>
              <a:rPr kumimoji="0" lang="sr-Latn-CS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orbel" pitchFamily="34" charset="0"/>
                <a:cs typeface="Arial" pitchFamily="34" charset="0"/>
              </a:rPr>
              <a:t> </a:t>
            </a:r>
            <a:r>
              <a:rPr kumimoji="0" lang="sr-Latn-CS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Corbel" pitchFamily="34" charset="0"/>
                <a:cs typeface="Arial" pitchFamily="34" charset="0"/>
              </a:rPr>
              <a:t>architecture</a:t>
            </a:r>
            <a:r>
              <a:rPr kumimoji="0" lang="sr-Latn-C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2700665" y="1815157"/>
            <a:ext cx="6043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 smtClean="0">
                <a:solidFill>
                  <a:srgbClr val="C00000"/>
                </a:solidFill>
                <a:latin typeface="Corbel" pitchFamily="34" charset="0"/>
              </a:rPr>
              <a:t>Velika Gorica, the city </a:t>
            </a:r>
            <a:r>
              <a:rPr lang="hr-HR" sz="4000" b="1" dirty="0" err="1" smtClean="0">
                <a:solidFill>
                  <a:srgbClr val="C00000"/>
                </a:solidFill>
                <a:latin typeface="Corbel" pitchFamily="34" charset="0"/>
              </a:rPr>
              <a:t>of</a:t>
            </a:r>
            <a:r>
              <a:rPr lang="hr-HR" sz="4000" b="1" dirty="0" smtClean="0">
                <a:solidFill>
                  <a:srgbClr val="C00000"/>
                </a:solidFill>
              </a:rPr>
              <a:t>…</a:t>
            </a:r>
            <a:endParaRPr lang="hr-HR" sz="4000" b="1" dirty="0">
              <a:solidFill>
                <a:srgbClr val="C00000"/>
              </a:solidFill>
            </a:endParaRPr>
          </a:p>
        </p:txBody>
      </p:sp>
      <p:pic>
        <p:nvPicPr>
          <p:cNvPr id="19" name="Slika 18" descr="lu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4653136"/>
            <a:ext cx="3053187" cy="2026553"/>
          </a:xfrm>
          <a:prstGeom prst="rect">
            <a:avLst/>
          </a:prstGeom>
        </p:spPr>
      </p:pic>
      <p:sp>
        <p:nvSpPr>
          <p:cNvPr id="20" name="PoljeZBesedilom 19"/>
          <p:cNvSpPr txBox="1"/>
          <p:nvPr/>
        </p:nvSpPr>
        <p:spPr>
          <a:xfrm rot="20391057">
            <a:off x="5918322" y="6006671"/>
            <a:ext cx="1651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bg1"/>
                </a:solidFill>
                <a:latin typeface="Corbel" pitchFamily="34" charset="0"/>
              </a:rPr>
              <a:t>carnival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Dvoriste_ula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852936"/>
            <a:ext cx="5076056" cy="3384037"/>
          </a:xfrm>
          <a:ln w="50800" cmpd="dbl">
            <a:gradFill flip="none" rotWithShape="1">
              <a:gsLst>
                <a:gs pos="0">
                  <a:srgbClr val="FFC000"/>
                </a:gs>
                <a:gs pos="50000">
                  <a:srgbClr val="C00000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prstDash val="solid"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PoljeZBesedilom 6"/>
          <p:cNvSpPr txBox="1"/>
          <p:nvPr/>
        </p:nvSpPr>
        <p:spPr>
          <a:xfrm rot="266617">
            <a:off x="1925399" y="2990490"/>
            <a:ext cx="1712328" cy="523220"/>
          </a:xfrm>
          <a:prstGeom prst="rect">
            <a:avLst/>
          </a:prstGeom>
          <a:solidFill>
            <a:srgbClr val="79FFB6"/>
          </a:solidFill>
        </p:spPr>
        <p:txBody>
          <a:bodyPr wrap="none" rtlCol="0">
            <a:spAutoFit/>
          </a:bodyPr>
          <a:lstStyle/>
          <a:p>
            <a:r>
              <a:rPr lang="hr-HR" sz="2800" dirty="0" err="1" smtClean="0">
                <a:solidFill>
                  <a:srgbClr val="C00000"/>
                </a:solidFill>
                <a:latin typeface="Corbel" pitchFamily="34" charset="0"/>
              </a:rPr>
              <a:t>our</a:t>
            </a:r>
            <a:r>
              <a:rPr lang="hr-HR" sz="2800" dirty="0" smtClean="0">
                <a:solidFill>
                  <a:srgbClr val="C00000"/>
                </a:solidFill>
                <a:latin typeface="Corbel" pitchFamily="34" charset="0"/>
              </a:rPr>
              <a:t> </a:t>
            </a:r>
            <a:r>
              <a:rPr lang="hr-HR" sz="2800" dirty="0" err="1" smtClean="0">
                <a:solidFill>
                  <a:srgbClr val="C00000"/>
                </a:solidFill>
                <a:latin typeface="Corbel" pitchFamily="34" charset="0"/>
              </a:rPr>
              <a:t>school</a:t>
            </a:r>
            <a:endParaRPr lang="hr-HR" sz="2800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7164288" y="4509120"/>
            <a:ext cx="2119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 smtClean="0">
                <a:solidFill>
                  <a:srgbClr val="C00000"/>
                </a:solidFill>
                <a:latin typeface="Corbel" pitchFamily="34" charset="0"/>
              </a:rPr>
              <a:t>our</a:t>
            </a:r>
            <a:r>
              <a:rPr lang="hr-HR" sz="2800" dirty="0" smtClean="0">
                <a:solidFill>
                  <a:srgbClr val="C00000"/>
                </a:solidFill>
                <a:latin typeface="Corbel" pitchFamily="34" charset="0"/>
              </a:rPr>
              <a:t> </a:t>
            </a:r>
            <a:r>
              <a:rPr lang="hr-HR" sz="2800" dirty="0" err="1" smtClean="0">
                <a:solidFill>
                  <a:srgbClr val="C00000"/>
                </a:solidFill>
                <a:latin typeface="Corbel" pitchFamily="34" charset="0"/>
              </a:rPr>
              <a:t>library</a:t>
            </a:r>
            <a:endParaRPr lang="hr-HR" sz="2800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10" name="Picture 9" descr="20190506_1859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76671"/>
            <a:ext cx="4164742" cy="3869999"/>
          </a:xfrm>
          <a:prstGeom prst="rect">
            <a:avLst/>
          </a:prstGeom>
        </p:spPr>
      </p:pic>
      <p:pic>
        <p:nvPicPr>
          <p:cNvPr id="11" name="Picture 10" descr="20190506_1858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548680"/>
            <a:ext cx="1399084" cy="1865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Picture 6" descr="WhatsApp Image 2019-09-09 at 20.03.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19796">
            <a:off x="311685" y="330387"/>
            <a:ext cx="3620382" cy="339440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 rot="499796">
            <a:off x="4867099" y="529245"/>
            <a:ext cx="2808312" cy="12961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0033CC"/>
                </a:solidFill>
              </a:rPr>
              <a:t>Our  first celebration</a:t>
            </a:r>
          </a:p>
          <a:p>
            <a:pPr algn="ctr"/>
            <a:endParaRPr lang="hr-HR" dirty="0" smtClean="0">
              <a:solidFill>
                <a:srgbClr val="0033CC"/>
              </a:solidFill>
            </a:endParaRPr>
          </a:p>
          <a:p>
            <a:pPr algn="ctr"/>
            <a:r>
              <a:rPr lang="hr-HR" dirty="0" smtClean="0">
                <a:solidFill>
                  <a:srgbClr val="0033CC"/>
                </a:solidFill>
              </a:rPr>
              <a:t>First day of school </a:t>
            </a:r>
            <a:endParaRPr lang="hr-HR" dirty="0">
              <a:solidFill>
                <a:srgbClr val="0033CC"/>
              </a:solidFill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1115616" y="4005064"/>
            <a:ext cx="2736304" cy="1152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Greetings from Croatia 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0" name="Picture 9" descr="Kvaternik_prvi_dan_sko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132856"/>
            <a:ext cx="4269680" cy="272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5524</TotalTime>
  <Words>84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Diseño predeterminado</vt:lpstr>
      <vt:lpstr>OŠ EUGENA KVATERNIKA ELEMENTARY SCHOOL EUGEN KVATERNIK CITY of  VELIKA GORICA REPUBLIKA HRVATSKA REPUBLIC of CROATIA</vt:lpstr>
      <vt:lpstr>Slide 2</vt:lpstr>
      <vt:lpstr>Europe</vt:lpstr>
      <vt:lpstr>Slide 4</vt:lpstr>
      <vt:lpstr>Slide 5</vt:lpstr>
      <vt:lpstr>We live in Velika Gorica</vt:lpstr>
      <vt:lpstr>Slide 7</vt:lpstr>
      <vt:lpstr>Slide 8</vt:lpstr>
      <vt:lpstr>Slide 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Dadica</cp:lastModifiedBy>
  <cp:revision>801</cp:revision>
  <dcterms:created xsi:type="dcterms:W3CDTF">2010-05-23T14:28:12Z</dcterms:created>
  <dcterms:modified xsi:type="dcterms:W3CDTF">2019-09-10T18:45:36Z</dcterms:modified>
</cp:coreProperties>
</file>