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3"/>
  </p:notesMasterIdLst>
  <p:sldIdLst>
    <p:sldId id="271" r:id="rId2"/>
    <p:sldId id="256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079E0B9-4E93-4FBF-8DCD-5C66E6110C72}">
          <p14:sldIdLst>
            <p14:sldId id="271"/>
            <p14:sldId id="256"/>
          </p14:sldIdLst>
        </p14:section>
        <p14:section name="Pitanje 01" id="{7F4AAA03-F715-4DCA-BF2D-3AFEFB9F6C98}">
          <p14:sldIdLst>
            <p14:sldId id="280"/>
            <p14:sldId id="281"/>
          </p14:sldIdLst>
        </p14:section>
        <p14:section name="Pitanje 02" id="{594876BA-C67D-4589-8D36-1234DBA1019C}">
          <p14:sldIdLst>
            <p14:sldId id="282"/>
            <p14:sldId id="283"/>
          </p14:sldIdLst>
        </p14:section>
        <p14:section name="Pitanje 03" id="{BEA0ACBB-F7A8-44BD-9AE8-8F56D059E38C}">
          <p14:sldIdLst>
            <p14:sldId id="284"/>
            <p14:sldId id="285"/>
          </p14:sldIdLst>
        </p14:section>
        <p14:section name="Pitanje 04" id="{84B93D0E-C1B0-415A-841B-79CBAF7B52B3}">
          <p14:sldIdLst>
            <p14:sldId id="286"/>
            <p14:sldId id="287"/>
          </p14:sldIdLst>
        </p14:section>
        <p14:section name="Pitanje 05" id="{9A7A0FE5-F171-400C-9F12-6C4B81571ADA}">
          <p14:sldIdLst>
            <p14:sldId id="288"/>
            <p14:sldId id="289"/>
          </p14:sldIdLst>
        </p14:section>
        <p14:section name="Pitanje 06" id="{47A50F04-7BE9-45E8-830B-81EFB41B9B51}">
          <p14:sldIdLst>
            <p14:sldId id="290"/>
            <p14:sldId id="291"/>
          </p14:sldIdLst>
        </p14:section>
        <p14:section name="Pitanje 07" id="{63E7D564-1588-4878-B6D4-4AA7DF2B430A}">
          <p14:sldIdLst>
            <p14:sldId id="292"/>
            <p14:sldId id="293"/>
          </p14:sldIdLst>
        </p14:section>
        <p14:section name="Pitanje 08" id="{BCB514CC-4FAE-41C1-8B2F-B5DB04F05459}">
          <p14:sldIdLst>
            <p14:sldId id="294"/>
            <p14:sldId id="295"/>
          </p14:sldIdLst>
        </p14:section>
        <p14:section name="Pitanje 09" id="{DE1ED210-0EC6-4CAD-8690-8D64501CC1BA}">
          <p14:sldIdLst>
            <p14:sldId id="296"/>
            <p14:sldId id="297"/>
          </p14:sldIdLst>
        </p14:section>
        <p14:section name="Pitanje 10" id="{C29F0F69-F404-41B2-B1B6-B8D073CF3FC3}">
          <p14:sldIdLst>
            <p14:sldId id="298"/>
            <p14:sldId id="299"/>
          </p14:sldIdLst>
        </p14:section>
        <p14:section name="Pitanje 11" id="{E44BDB2F-22CB-4BEF-BA02-3C0F5398A159}">
          <p14:sldIdLst>
            <p14:sldId id="300"/>
            <p14:sldId id="301"/>
          </p14:sldIdLst>
        </p14:section>
        <p14:section name="Kako se zaštiti od virusa?" id="{EAD6CECA-B0BF-46EB-9920-94190FD01BCA}">
          <p14:sldIdLst>
            <p14:sldId id="302"/>
            <p14:sldId id="303"/>
            <p14:sldId id="304"/>
            <p14:sldId id="305"/>
            <p14:sldId id="306"/>
            <p14:sldId id="307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35" autoAdjust="0"/>
    <p:restoredTop sz="95394" autoAdjust="0"/>
  </p:normalViewPr>
  <p:slideViewPr>
    <p:cSldViewPr snapToGrid="0">
      <p:cViewPr varScale="1">
        <p:scale>
          <a:sx n="73" d="100"/>
          <a:sy n="73" d="100"/>
        </p:scale>
        <p:origin x="101" y="2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A9EEB-405B-4BC7-82C6-70BE367A9A82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A7D03-A5F8-460C-B524-0C7B1F447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86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114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981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19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27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91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28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2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29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21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30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9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31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15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4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013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97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58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72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40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78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46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94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515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18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12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ronavirus.hr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752" y="1582341"/>
            <a:ext cx="112124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Prezentacija ima za cilj provjeriti znanje učenike o koronavirus te ih uputiti u mjere zaštite i sprečavanja širenja virusa.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Prezentacija je napravljena </a:t>
            </a:r>
            <a:r>
              <a:rPr lang="en-GB" dirty="0" smtClean="0">
                <a:solidFill>
                  <a:schemeClr val="bg1"/>
                </a:solidFill>
              </a:rPr>
              <a:t>u </a:t>
            </a:r>
            <a:r>
              <a:rPr lang="en-GB" dirty="0" err="1">
                <a:solidFill>
                  <a:schemeClr val="bg1"/>
                </a:solidFill>
              </a:rPr>
              <a:t>dobroj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namjeri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je </a:t>
            </a:r>
            <a:r>
              <a:rPr lang="en-GB" dirty="0" err="1" smtClean="0">
                <a:solidFill>
                  <a:schemeClr val="bg1"/>
                </a:solidFill>
              </a:rPr>
              <a:t>ponuđen</a:t>
            </a:r>
            <a:r>
              <a:rPr lang="hr-HR" dirty="0" smtClean="0">
                <a:solidFill>
                  <a:schemeClr val="bg1"/>
                </a:solidFill>
              </a:rPr>
              <a:t>a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učiteljima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stručnim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suradnicima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kao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predložak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  <a:r>
              <a:rPr lang="en-GB" dirty="0" err="1">
                <a:solidFill>
                  <a:schemeClr val="bg1"/>
                </a:solidFill>
              </a:rPr>
              <a:t>Pozivaju</a:t>
            </a:r>
            <a:r>
              <a:rPr lang="en-GB" dirty="0">
                <a:solidFill>
                  <a:schemeClr val="bg1"/>
                </a:solidFill>
              </a:rPr>
              <a:t> se </a:t>
            </a:r>
            <a:r>
              <a:rPr lang="en-GB" dirty="0" err="1">
                <a:solidFill>
                  <a:schemeClr val="bg1"/>
                </a:solidFill>
              </a:rPr>
              <a:t>učitelji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stručni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suradnici</a:t>
            </a:r>
            <a:r>
              <a:rPr lang="en-GB" dirty="0">
                <a:solidFill>
                  <a:schemeClr val="bg1"/>
                </a:solidFill>
              </a:rPr>
              <a:t> da </a:t>
            </a:r>
            <a:r>
              <a:rPr lang="hr-HR" dirty="0" smtClean="0">
                <a:solidFill>
                  <a:schemeClr val="bg1"/>
                </a:solidFill>
              </a:rPr>
              <a:t>prezentaciju </a:t>
            </a:r>
            <a:r>
              <a:rPr lang="en-GB" dirty="0" err="1" smtClean="0">
                <a:solidFill>
                  <a:schemeClr val="bg1"/>
                </a:solidFill>
              </a:rPr>
              <a:t>prilagode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uzrastu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pojedinom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razrednom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odjelu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poštujući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stručne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pedagoške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metodičke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didaktičke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standarde</a:t>
            </a:r>
            <a:r>
              <a:rPr lang="en-GB" dirty="0">
                <a:solidFill>
                  <a:schemeClr val="bg1"/>
                </a:solidFill>
              </a:rPr>
              <a:t>. Forum </a:t>
            </a:r>
            <a:r>
              <a:rPr lang="en-GB" dirty="0" err="1">
                <a:solidFill>
                  <a:schemeClr val="bg1"/>
                </a:solidFill>
              </a:rPr>
              <a:t>za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slobodu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odgoja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nije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odgovoran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za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moguće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posljedice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nastale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nestručnim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korištenjem ove prezentacije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hr-HR" dirty="0" smtClean="0">
              <a:solidFill>
                <a:schemeClr val="bg1"/>
              </a:solidFill>
            </a:endParaRPr>
          </a:p>
          <a:p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Korelacija: Sat razredne zajednice, Biologija, MPT Zdravlje</a:t>
            </a:r>
            <a:endParaRPr lang="hr-HR" dirty="0">
              <a:solidFill>
                <a:schemeClr val="bg1"/>
              </a:solidFill>
            </a:endParaRPr>
          </a:p>
          <a:p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Prezetnacija završena 19.3.2020.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Prezentacija napravljena prema </a:t>
            </a:r>
            <a:r>
              <a:rPr lang="hr-HR" dirty="0">
                <a:solidFill>
                  <a:schemeClr val="bg1"/>
                </a:solidFill>
              </a:rPr>
              <a:t>https://www.hzjz.hr/priopcenja-mediji/pitanja-i-odgovori-o-bolesti-uzrokovanoj-novim-koronavirusom/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2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en-GB" b="1" dirty="0" smtClean="0"/>
              <a:t>NETOČNO.</a:t>
            </a:r>
            <a:endParaRPr lang="hr-HR" b="1" dirty="0" smtClean="0"/>
          </a:p>
          <a:p>
            <a:pPr marL="0" indent="0">
              <a:buNone/>
            </a:pPr>
            <a:r>
              <a:rPr lang="en-GB" dirty="0" err="1" smtClean="0"/>
              <a:t>Antibiotici</a:t>
            </a:r>
            <a:r>
              <a:rPr lang="en-GB" dirty="0" smtClean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lijekovi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se </a:t>
            </a:r>
            <a:r>
              <a:rPr lang="en-GB" dirty="0" err="1"/>
              <a:t>primjenjuju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liječenje</a:t>
            </a:r>
            <a:r>
              <a:rPr lang="en-GB" dirty="0"/>
              <a:t> </a:t>
            </a:r>
            <a:r>
              <a:rPr lang="en-GB" dirty="0" err="1"/>
              <a:t>bakterijskih</a:t>
            </a:r>
            <a:r>
              <a:rPr lang="en-GB" dirty="0"/>
              <a:t> </a:t>
            </a:r>
            <a:r>
              <a:rPr lang="en-GB" dirty="0" err="1"/>
              <a:t>zaraznih</a:t>
            </a:r>
            <a:r>
              <a:rPr lang="en-GB" dirty="0"/>
              <a:t> </a:t>
            </a:r>
            <a:r>
              <a:rPr lang="en-GB" dirty="0" err="1"/>
              <a:t>bolesti</a:t>
            </a:r>
            <a:r>
              <a:rPr lang="en-GB" dirty="0"/>
              <a:t> </a:t>
            </a:r>
            <a:r>
              <a:rPr lang="en-GB" dirty="0" err="1"/>
              <a:t>dok</a:t>
            </a:r>
            <a:r>
              <a:rPr lang="en-GB" dirty="0"/>
              <a:t> je u </a:t>
            </a:r>
            <a:r>
              <a:rPr lang="en-GB" dirty="0" err="1"/>
              <a:t>ovom</a:t>
            </a:r>
            <a:r>
              <a:rPr lang="en-GB" dirty="0"/>
              <a:t> </a:t>
            </a:r>
            <a:r>
              <a:rPr lang="en-GB" dirty="0" err="1"/>
              <a:t>slučaju</a:t>
            </a:r>
            <a:r>
              <a:rPr lang="en-GB" dirty="0"/>
              <a:t> </a:t>
            </a:r>
            <a:r>
              <a:rPr lang="en-GB" dirty="0" err="1"/>
              <a:t>riječ</a:t>
            </a:r>
            <a:r>
              <a:rPr lang="en-GB" dirty="0"/>
              <a:t> o </a:t>
            </a:r>
            <a:r>
              <a:rPr lang="en-GB" dirty="0" err="1"/>
              <a:t>virusu</a:t>
            </a:r>
            <a:r>
              <a:rPr lang="en-GB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 smtClean="0">
                <a:solidFill>
                  <a:prstClr val="white">
                    <a:lumMod val="75000"/>
                  </a:prstClr>
                </a:solidFill>
              </a:rPr>
              <a:t>4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0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en-GB" dirty="0" err="1"/>
              <a:t>Nošenje</a:t>
            </a:r>
            <a:r>
              <a:rPr lang="en-GB" dirty="0"/>
              <a:t> </a:t>
            </a:r>
            <a:r>
              <a:rPr lang="en-GB" dirty="0" err="1"/>
              <a:t>maski</a:t>
            </a:r>
            <a:r>
              <a:rPr lang="en-GB" dirty="0"/>
              <a:t> </a:t>
            </a:r>
            <a:r>
              <a:rPr lang="en-GB" dirty="0" err="1"/>
              <a:t>kod</a:t>
            </a:r>
            <a:r>
              <a:rPr lang="en-GB" dirty="0"/>
              <a:t> </a:t>
            </a:r>
            <a:r>
              <a:rPr lang="en-GB" dirty="0" err="1"/>
              <a:t>zdravih</a:t>
            </a:r>
            <a:r>
              <a:rPr lang="en-GB" dirty="0"/>
              <a:t> </a:t>
            </a:r>
            <a:r>
              <a:rPr lang="en-GB" dirty="0" err="1"/>
              <a:t>ljudi</a:t>
            </a:r>
            <a:r>
              <a:rPr lang="en-GB" dirty="0"/>
              <a:t> ne </a:t>
            </a:r>
            <a:r>
              <a:rPr lang="en-GB" dirty="0" err="1"/>
              <a:t>štiti</a:t>
            </a:r>
            <a:r>
              <a:rPr lang="en-GB" dirty="0"/>
              <a:t> od </a:t>
            </a:r>
            <a:r>
              <a:rPr lang="en-GB" dirty="0" err="1"/>
              <a:t>bolesti</a:t>
            </a:r>
            <a:r>
              <a:rPr lang="en-GB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 smtClean="0">
                <a:solidFill>
                  <a:prstClr val="white">
                    <a:lumMod val="75000"/>
                  </a:prstClr>
                </a:solidFill>
              </a:rPr>
              <a:t>5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9" b="13973"/>
          <a:stretch/>
        </p:blipFill>
        <p:spPr>
          <a:xfrm>
            <a:off x="2673395" y="5083073"/>
            <a:ext cx="1165028" cy="1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15" y="5112593"/>
            <a:ext cx="1020960" cy="10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6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en-GB" b="1" dirty="0" smtClean="0"/>
              <a:t>TOČNO.</a:t>
            </a:r>
            <a:endParaRPr lang="hr-HR" b="1" dirty="0" smtClean="0"/>
          </a:p>
          <a:p>
            <a:pPr marL="0" indent="0">
              <a:buNone/>
            </a:pPr>
            <a:r>
              <a:rPr lang="en-GB" dirty="0" err="1" smtClean="0"/>
              <a:t>Kirurške</a:t>
            </a:r>
            <a:r>
              <a:rPr lang="en-GB" dirty="0" smtClean="0"/>
              <a:t> </a:t>
            </a:r>
            <a:r>
              <a:rPr lang="en-GB" dirty="0" err="1"/>
              <a:t>maske</a:t>
            </a:r>
            <a:r>
              <a:rPr lang="en-GB" dirty="0"/>
              <a:t> </a:t>
            </a:r>
            <a:r>
              <a:rPr lang="en-GB" dirty="0" err="1"/>
              <a:t>sprječavaju</a:t>
            </a:r>
            <a:r>
              <a:rPr lang="en-GB" dirty="0"/>
              <a:t> </a:t>
            </a:r>
            <a:r>
              <a:rPr lang="en-GB" dirty="0" err="1"/>
              <a:t>širenje</a:t>
            </a:r>
            <a:r>
              <a:rPr lang="en-GB" dirty="0"/>
              <a:t> </a:t>
            </a:r>
            <a:r>
              <a:rPr lang="en-GB" dirty="0" err="1"/>
              <a:t>infekcije</a:t>
            </a:r>
            <a:r>
              <a:rPr lang="en-GB" dirty="0"/>
              <a:t> s </a:t>
            </a:r>
            <a:r>
              <a:rPr lang="en-GB" dirty="0" err="1"/>
              <a:t>bolesnih</a:t>
            </a:r>
            <a:r>
              <a:rPr lang="en-GB" dirty="0"/>
              <a:t> </a:t>
            </a:r>
            <a:r>
              <a:rPr lang="en-GB" dirty="0" err="1"/>
              <a:t>ljudi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druge</a:t>
            </a:r>
            <a:r>
              <a:rPr lang="en-GB" dirty="0"/>
              <a:t>. </a:t>
            </a:r>
            <a:r>
              <a:rPr lang="en-GB" dirty="0" err="1"/>
              <a:t>Kirurške</a:t>
            </a:r>
            <a:r>
              <a:rPr lang="en-GB" dirty="0"/>
              <a:t> </a:t>
            </a:r>
            <a:r>
              <a:rPr lang="en-GB" dirty="0" err="1"/>
              <a:t>maske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manje</a:t>
            </a:r>
            <a:r>
              <a:rPr lang="en-GB" dirty="0"/>
              <a:t> </a:t>
            </a:r>
            <a:r>
              <a:rPr lang="en-GB" dirty="0" err="1"/>
              <a:t>učinkovite</a:t>
            </a:r>
            <a:r>
              <a:rPr lang="en-GB" dirty="0"/>
              <a:t> u </a:t>
            </a:r>
            <a:r>
              <a:rPr lang="en-GB" dirty="0" err="1"/>
              <a:t>zaštiti</a:t>
            </a:r>
            <a:r>
              <a:rPr lang="en-GB" dirty="0"/>
              <a:t> </a:t>
            </a:r>
            <a:r>
              <a:rPr lang="en-GB" dirty="0" err="1"/>
              <a:t>ljudi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nisu</a:t>
            </a:r>
            <a:r>
              <a:rPr lang="en-GB" dirty="0"/>
              <a:t> </a:t>
            </a:r>
            <a:r>
              <a:rPr lang="en-GB" dirty="0" err="1"/>
              <a:t>zaraženi</a:t>
            </a:r>
            <a:r>
              <a:rPr lang="en-GB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 smtClean="0">
                <a:solidFill>
                  <a:prstClr val="white">
                    <a:lumMod val="75000"/>
                  </a:prstClr>
                </a:solidFill>
              </a:rPr>
              <a:t>5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5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en-GB" dirty="0" err="1"/>
              <a:t>Koronavirus</a:t>
            </a:r>
            <a:r>
              <a:rPr lang="en-GB" dirty="0"/>
              <a:t> se </a:t>
            </a:r>
            <a:r>
              <a:rPr lang="en-GB" dirty="0" err="1"/>
              <a:t>prenosi</a:t>
            </a:r>
            <a:r>
              <a:rPr lang="en-GB" dirty="0"/>
              <a:t> </a:t>
            </a:r>
            <a:r>
              <a:rPr lang="en-GB" dirty="0" err="1"/>
              <a:t>zrakom</a:t>
            </a:r>
            <a:r>
              <a:rPr lang="en-GB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 smtClean="0">
                <a:solidFill>
                  <a:prstClr val="white">
                    <a:lumMod val="75000"/>
                  </a:prstClr>
                </a:solidFill>
              </a:rPr>
              <a:t>6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9" b="13973"/>
          <a:stretch/>
        </p:blipFill>
        <p:spPr>
          <a:xfrm>
            <a:off x="2673395" y="5083073"/>
            <a:ext cx="1165028" cy="1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15" y="5112593"/>
            <a:ext cx="1020960" cy="10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7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en-GB" b="1" dirty="0" smtClean="0"/>
              <a:t>NETOČNO.</a:t>
            </a:r>
            <a:endParaRPr lang="hr-HR" b="1" dirty="0" smtClean="0"/>
          </a:p>
          <a:p>
            <a:pPr marL="0" indent="0">
              <a:buNone/>
            </a:pPr>
            <a:r>
              <a:rPr lang="en-GB" dirty="0" err="1" smtClean="0"/>
              <a:t>Dosadašnje</a:t>
            </a:r>
            <a:r>
              <a:rPr lang="en-GB" dirty="0" smtClean="0"/>
              <a:t> </a:t>
            </a:r>
            <a:r>
              <a:rPr lang="en-GB" dirty="0" err="1"/>
              <a:t>studije</a:t>
            </a:r>
            <a:r>
              <a:rPr lang="en-GB" dirty="0"/>
              <a:t> </a:t>
            </a:r>
            <a:r>
              <a:rPr lang="en-GB" dirty="0" err="1"/>
              <a:t>pokazuju</a:t>
            </a:r>
            <a:r>
              <a:rPr lang="en-GB" dirty="0"/>
              <a:t> da se virus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uzrokuje</a:t>
            </a:r>
            <a:r>
              <a:rPr lang="en-GB" dirty="0"/>
              <a:t> COVID-19 </a:t>
            </a:r>
            <a:r>
              <a:rPr lang="en-GB" dirty="0" err="1"/>
              <a:t>prenosi</a:t>
            </a:r>
            <a:r>
              <a:rPr lang="en-GB" dirty="0"/>
              <a:t> </a:t>
            </a:r>
            <a:r>
              <a:rPr lang="en-GB" dirty="0" err="1"/>
              <a:t>uglavnom</a:t>
            </a:r>
            <a:r>
              <a:rPr lang="en-GB" dirty="0"/>
              <a:t> </a:t>
            </a:r>
            <a:r>
              <a:rPr lang="en-GB" dirty="0" err="1"/>
              <a:t>kontaktom</a:t>
            </a:r>
            <a:r>
              <a:rPr lang="en-GB" dirty="0"/>
              <a:t> s </a:t>
            </a:r>
            <a:r>
              <a:rPr lang="en-GB" dirty="0" err="1"/>
              <a:t>kapljičnim</a:t>
            </a:r>
            <a:r>
              <a:rPr lang="en-GB" dirty="0"/>
              <a:t> </a:t>
            </a:r>
            <a:r>
              <a:rPr lang="en-GB" dirty="0" err="1"/>
              <a:t>putem</a:t>
            </a:r>
            <a:r>
              <a:rPr lang="en-GB" dirty="0"/>
              <a:t>, a ne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zraka</a:t>
            </a:r>
            <a:r>
              <a:rPr lang="en-GB" dirty="0"/>
              <a:t>. </a:t>
            </a:r>
            <a:r>
              <a:rPr lang="en-GB" dirty="0" err="1"/>
              <a:t>Zato</a:t>
            </a:r>
            <a:r>
              <a:rPr lang="en-GB" dirty="0"/>
              <a:t> je </a:t>
            </a:r>
            <a:r>
              <a:rPr lang="en-GB" dirty="0" err="1"/>
              <a:t>važno</a:t>
            </a:r>
            <a:r>
              <a:rPr lang="en-GB" dirty="0"/>
              <a:t> </a:t>
            </a:r>
            <a:r>
              <a:rPr lang="en-GB" dirty="0" err="1"/>
              <a:t>održavati</a:t>
            </a:r>
            <a:r>
              <a:rPr lang="en-GB" dirty="0"/>
              <a:t> </a:t>
            </a:r>
            <a:r>
              <a:rPr lang="en-GB" dirty="0" err="1"/>
              <a:t>higijenu</a:t>
            </a:r>
            <a:r>
              <a:rPr lang="en-GB" dirty="0"/>
              <a:t> </a:t>
            </a:r>
            <a:r>
              <a:rPr lang="en-GB" dirty="0" err="1"/>
              <a:t>ruku</a:t>
            </a:r>
            <a:r>
              <a:rPr lang="en-GB" dirty="0"/>
              <a:t>, </a:t>
            </a:r>
            <a:r>
              <a:rPr lang="en-GB" dirty="0" err="1"/>
              <a:t>kihanja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 smtClean="0"/>
              <a:t>kašljanja</a:t>
            </a:r>
            <a:r>
              <a:rPr lang="hr-HR" dirty="0" smtClean="0"/>
              <a:t> kao i preporučeni razmak od 2 metra u kontaktu s drugim osobama.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 smtClean="0">
                <a:solidFill>
                  <a:prstClr val="white">
                    <a:lumMod val="75000"/>
                  </a:prstClr>
                </a:solidFill>
              </a:rPr>
              <a:t>6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4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pl-PL" dirty="0"/>
              <a:t>Pravilno pranje ruku traje 30 sekundi.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 smtClean="0">
                <a:solidFill>
                  <a:prstClr val="white">
                    <a:lumMod val="75000"/>
                  </a:prstClr>
                </a:solidFill>
              </a:rPr>
              <a:t>7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9" b="13973"/>
          <a:stretch/>
        </p:blipFill>
        <p:spPr>
          <a:xfrm>
            <a:off x="2673395" y="5083073"/>
            <a:ext cx="1165028" cy="1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15" y="5112593"/>
            <a:ext cx="1020960" cy="10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en-GB" b="1" dirty="0" smtClean="0"/>
              <a:t>TOČNO.</a:t>
            </a:r>
            <a:endParaRPr lang="hr-HR" b="1" dirty="0" smtClean="0"/>
          </a:p>
          <a:p>
            <a:pPr marL="0" indent="0">
              <a:buNone/>
            </a:pPr>
            <a:r>
              <a:rPr lang="en-GB" dirty="0" err="1" smtClean="0"/>
              <a:t>Prema</a:t>
            </a:r>
            <a:r>
              <a:rPr lang="en-GB" dirty="0" smtClean="0"/>
              <a:t> </a:t>
            </a:r>
            <a:r>
              <a:rPr lang="en-GB" dirty="0" err="1"/>
              <a:t>smjernicama</a:t>
            </a:r>
            <a:r>
              <a:rPr lang="en-GB" dirty="0"/>
              <a:t> </a:t>
            </a:r>
            <a:r>
              <a:rPr lang="en-GB" dirty="0" err="1"/>
              <a:t>Hrvatskog</a:t>
            </a:r>
            <a:r>
              <a:rPr lang="en-GB" dirty="0"/>
              <a:t> </a:t>
            </a:r>
            <a:r>
              <a:rPr lang="en-GB" dirty="0" err="1"/>
              <a:t>zavoda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 smtClean="0"/>
              <a:t>javno</a:t>
            </a:r>
            <a:r>
              <a:rPr lang="en-GB" dirty="0" smtClean="0"/>
              <a:t> </a:t>
            </a:r>
            <a:r>
              <a:rPr lang="en-GB" dirty="0" err="1"/>
              <a:t>zdravstvo</a:t>
            </a:r>
            <a:r>
              <a:rPr lang="en-GB" dirty="0"/>
              <a:t> </a:t>
            </a:r>
            <a:r>
              <a:rPr lang="en-GB" dirty="0" err="1"/>
              <a:t>pranje</a:t>
            </a:r>
            <a:r>
              <a:rPr lang="en-GB" dirty="0"/>
              <a:t> </a:t>
            </a:r>
            <a:r>
              <a:rPr lang="en-GB" dirty="0" err="1"/>
              <a:t>ruku</a:t>
            </a:r>
            <a:r>
              <a:rPr lang="en-GB" dirty="0"/>
              <a:t> </a:t>
            </a:r>
            <a:r>
              <a:rPr lang="en-GB" dirty="0" err="1"/>
              <a:t>treba</a:t>
            </a:r>
            <a:r>
              <a:rPr lang="en-GB" dirty="0"/>
              <a:t> </a:t>
            </a:r>
            <a:r>
              <a:rPr lang="en-GB" dirty="0" err="1"/>
              <a:t>trajati</a:t>
            </a:r>
            <a:r>
              <a:rPr lang="en-GB" dirty="0"/>
              <a:t> </a:t>
            </a:r>
            <a:r>
              <a:rPr lang="en-GB" dirty="0" err="1"/>
              <a:t>najmanje</a:t>
            </a:r>
            <a:r>
              <a:rPr lang="en-GB" dirty="0"/>
              <a:t> 30 </a:t>
            </a:r>
            <a:r>
              <a:rPr lang="en-GB" dirty="0" err="1" smtClean="0"/>
              <a:t>sekundi</a:t>
            </a:r>
            <a:r>
              <a:rPr lang="hr-HR" dirty="0" smtClean="0"/>
              <a:t>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 smtClean="0">
                <a:solidFill>
                  <a:prstClr val="white">
                    <a:lumMod val="75000"/>
                  </a:prstClr>
                </a:solidFill>
              </a:rPr>
              <a:t>7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6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pl-PL" dirty="0" smtClean="0"/>
              <a:t>Novi koronavirus </a:t>
            </a:r>
            <a:r>
              <a:rPr lang="pl-PL" dirty="0"/>
              <a:t>može uzrokovati blage simptome slične gripi.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 smtClean="0">
                <a:solidFill>
                  <a:prstClr val="white">
                    <a:lumMod val="75000"/>
                  </a:prstClr>
                </a:solidFill>
              </a:rPr>
              <a:t>8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9" b="13973"/>
          <a:stretch/>
        </p:blipFill>
        <p:spPr>
          <a:xfrm>
            <a:off x="2673395" y="5083073"/>
            <a:ext cx="1165028" cy="1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15" y="5112593"/>
            <a:ext cx="1020960" cy="10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4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en-GB" b="1" dirty="0" smtClean="0"/>
              <a:t>TOČNO.</a:t>
            </a:r>
            <a:endParaRPr lang="hr-HR" b="1" dirty="0" smtClean="0"/>
          </a:p>
          <a:p>
            <a:pPr marL="0" indent="0">
              <a:buNone/>
            </a:pPr>
            <a:r>
              <a:rPr lang="en-GB" dirty="0" err="1" smtClean="0"/>
              <a:t>Koliko</a:t>
            </a:r>
            <a:r>
              <a:rPr lang="en-GB" dirty="0" smtClean="0"/>
              <a:t> </a:t>
            </a:r>
            <a:r>
              <a:rPr lang="en-GB" dirty="0"/>
              <a:t>je </a:t>
            </a:r>
            <a:r>
              <a:rPr lang="en-GB" dirty="0" err="1"/>
              <a:t>poznato</a:t>
            </a:r>
            <a:r>
              <a:rPr lang="en-GB" dirty="0"/>
              <a:t>, virus </a:t>
            </a:r>
            <a:r>
              <a:rPr lang="en-GB" dirty="0" err="1"/>
              <a:t>može</a:t>
            </a:r>
            <a:r>
              <a:rPr lang="en-GB" dirty="0"/>
              <a:t> </a:t>
            </a:r>
            <a:r>
              <a:rPr lang="en-GB" dirty="0" err="1"/>
              <a:t>uzrokovati</a:t>
            </a:r>
            <a:r>
              <a:rPr lang="en-GB" dirty="0"/>
              <a:t> </a:t>
            </a:r>
            <a:r>
              <a:rPr lang="en-GB" dirty="0" err="1"/>
              <a:t>blage</a:t>
            </a:r>
            <a:r>
              <a:rPr lang="en-GB" dirty="0"/>
              <a:t> </a:t>
            </a:r>
            <a:r>
              <a:rPr lang="en-GB" dirty="0" err="1"/>
              <a:t>simptome</a:t>
            </a:r>
            <a:r>
              <a:rPr lang="en-GB" dirty="0"/>
              <a:t> </a:t>
            </a:r>
            <a:r>
              <a:rPr lang="en-GB" dirty="0" err="1"/>
              <a:t>slične</a:t>
            </a:r>
            <a:r>
              <a:rPr lang="en-GB" dirty="0"/>
              <a:t> </a:t>
            </a:r>
            <a:r>
              <a:rPr lang="en-GB" dirty="0" err="1"/>
              <a:t>gripi</a:t>
            </a:r>
            <a:r>
              <a:rPr lang="en-GB" dirty="0"/>
              <a:t> </a:t>
            </a:r>
            <a:r>
              <a:rPr lang="en-GB" dirty="0" err="1"/>
              <a:t>poput</a:t>
            </a:r>
            <a:r>
              <a:rPr lang="en-GB" dirty="0"/>
              <a:t> </a:t>
            </a:r>
            <a:r>
              <a:rPr lang="en-GB" dirty="0" err="1"/>
              <a:t>povišene</a:t>
            </a:r>
            <a:r>
              <a:rPr lang="en-GB" dirty="0"/>
              <a:t> </a:t>
            </a:r>
            <a:r>
              <a:rPr lang="en-GB" dirty="0" err="1"/>
              <a:t>tjelesne</a:t>
            </a:r>
            <a:r>
              <a:rPr lang="en-GB" dirty="0"/>
              <a:t> temperature, </a:t>
            </a:r>
            <a:r>
              <a:rPr lang="en-GB" dirty="0" err="1"/>
              <a:t>kašlja</a:t>
            </a:r>
            <a:r>
              <a:rPr lang="en-GB" dirty="0"/>
              <a:t>, </a:t>
            </a:r>
            <a:r>
              <a:rPr lang="en-GB" dirty="0" err="1"/>
              <a:t>otežanog</a:t>
            </a:r>
            <a:r>
              <a:rPr lang="en-GB" dirty="0"/>
              <a:t> </a:t>
            </a:r>
            <a:r>
              <a:rPr lang="en-GB" dirty="0" err="1"/>
              <a:t>disanja</a:t>
            </a:r>
            <a:r>
              <a:rPr lang="en-GB" dirty="0"/>
              <a:t>, </a:t>
            </a:r>
            <a:r>
              <a:rPr lang="en-GB" dirty="0" err="1"/>
              <a:t>bolova</a:t>
            </a:r>
            <a:r>
              <a:rPr lang="en-GB" dirty="0"/>
              <a:t> u </a:t>
            </a:r>
            <a:r>
              <a:rPr lang="en-GB" dirty="0" err="1"/>
              <a:t>mišićima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umora</a:t>
            </a:r>
            <a:r>
              <a:rPr lang="en-GB" dirty="0"/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 smtClean="0">
                <a:solidFill>
                  <a:prstClr val="white">
                    <a:lumMod val="75000"/>
                  </a:prstClr>
                </a:solidFill>
              </a:rPr>
              <a:t>8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775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pl-PL" dirty="0"/>
              <a:t>Virus u tijelo ulazi kroz kožu.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>
                <a:solidFill>
                  <a:prstClr val="white">
                    <a:lumMod val="75000"/>
                  </a:prstClr>
                </a:solidFill>
              </a:rPr>
              <a:t>9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9" b="13973"/>
          <a:stretch/>
        </p:blipFill>
        <p:spPr>
          <a:xfrm>
            <a:off x="2673395" y="5083073"/>
            <a:ext cx="1165028" cy="1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15" y="5112593"/>
            <a:ext cx="1020960" cy="10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40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800" b="1" dirty="0" smtClean="0">
                <a:solidFill>
                  <a:schemeClr val="bg1"/>
                </a:solidFill>
                <a:latin typeface="+mn-lt"/>
              </a:rPr>
              <a:t>Koliko </a:t>
            </a:r>
            <a:r>
              <a:rPr lang="hr-HR" sz="4800" b="1" dirty="0" smtClean="0">
                <a:solidFill>
                  <a:schemeClr val="bg1"/>
                </a:solidFill>
                <a:latin typeface="+mn-lt"/>
              </a:rPr>
              <a:t>i što znaš </a:t>
            </a:r>
            <a:r>
              <a:rPr lang="hr-HR" sz="4800" b="1" dirty="0" smtClean="0">
                <a:solidFill>
                  <a:schemeClr val="bg1"/>
                </a:solidFill>
                <a:latin typeface="+mn-lt"/>
              </a:rPr>
              <a:t>o koronavirusu?</a:t>
            </a:r>
            <a:endParaRPr lang="en-GB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Kviz s razgovorom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3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en-GB" b="1" dirty="0" smtClean="0"/>
              <a:t>NETOČNO.</a:t>
            </a:r>
            <a:endParaRPr lang="hr-HR" b="1" dirty="0" smtClean="0"/>
          </a:p>
          <a:p>
            <a:pPr marL="0" indent="0">
              <a:buNone/>
            </a:pPr>
            <a:r>
              <a:rPr lang="en-GB" dirty="0" smtClean="0"/>
              <a:t>Virus </a:t>
            </a:r>
            <a:r>
              <a:rPr lang="en-GB" dirty="0" err="1"/>
              <a:t>ulazi</a:t>
            </a:r>
            <a:r>
              <a:rPr lang="en-GB" dirty="0"/>
              <a:t> u </a:t>
            </a:r>
            <a:r>
              <a:rPr lang="en-GB" dirty="0" err="1"/>
              <a:t>tijelo</a:t>
            </a:r>
            <a:r>
              <a:rPr lang="en-GB" dirty="0"/>
              <a:t> </a:t>
            </a:r>
            <a:r>
              <a:rPr lang="en-GB" dirty="0" err="1"/>
              <a:t>kroz</a:t>
            </a:r>
            <a:r>
              <a:rPr lang="en-GB" dirty="0"/>
              <a:t> </a:t>
            </a:r>
            <a:r>
              <a:rPr lang="en-GB" dirty="0" err="1"/>
              <a:t>oči</a:t>
            </a:r>
            <a:r>
              <a:rPr lang="en-GB" dirty="0"/>
              <a:t>,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usta</a:t>
            </a:r>
            <a:r>
              <a:rPr lang="en-GB" dirty="0"/>
              <a:t>. </a:t>
            </a:r>
            <a:r>
              <a:rPr lang="en-GB" dirty="0" err="1"/>
              <a:t>Stoga</a:t>
            </a:r>
            <a:r>
              <a:rPr lang="en-GB" dirty="0"/>
              <a:t> </a:t>
            </a:r>
            <a:r>
              <a:rPr lang="en-GB" dirty="0" err="1"/>
              <a:t>ih</a:t>
            </a:r>
            <a:r>
              <a:rPr lang="en-GB" dirty="0"/>
              <a:t> </a:t>
            </a:r>
            <a:r>
              <a:rPr lang="en-GB" dirty="0" err="1"/>
              <a:t>nemojte</a:t>
            </a:r>
            <a:r>
              <a:rPr lang="en-GB" dirty="0"/>
              <a:t> </a:t>
            </a:r>
            <a:r>
              <a:rPr lang="en-GB" dirty="0" err="1"/>
              <a:t>dirati</a:t>
            </a:r>
            <a:r>
              <a:rPr lang="en-GB" dirty="0"/>
              <a:t> </a:t>
            </a:r>
            <a:r>
              <a:rPr lang="en-GB" dirty="0" err="1"/>
              <a:t>neopranim</a:t>
            </a:r>
            <a:r>
              <a:rPr lang="en-GB" dirty="0"/>
              <a:t> </a:t>
            </a:r>
            <a:r>
              <a:rPr lang="en-GB" dirty="0" err="1"/>
              <a:t>rukama</a:t>
            </a:r>
            <a:r>
              <a:rPr lang="en-GB" dirty="0"/>
              <a:t>. </a:t>
            </a:r>
            <a:r>
              <a:rPr lang="en-GB" dirty="0" err="1"/>
              <a:t>Pranje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dezinfekcija</a:t>
            </a:r>
            <a:r>
              <a:rPr lang="en-GB" dirty="0"/>
              <a:t> </a:t>
            </a:r>
            <a:r>
              <a:rPr lang="en-GB" dirty="0" err="1"/>
              <a:t>ruku</a:t>
            </a:r>
            <a:r>
              <a:rPr lang="en-GB" dirty="0"/>
              <a:t> </a:t>
            </a:r>
            <a:r>
              <a:rPr lang="en-GB" dirty="0" err="1"/>
              <a:t>ključni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sprječavanje</a:t>
            </a:r>
            <a:r>
              <a:rPr lang="en-GB" dirty="0"/>
              <a:t> </a:t>
            </a:r>
            <a:r>
              <a:rPr lang="en-GB" dirty="0" err="1"/>
              <a:t>infekcije</a:t>
            </a:r>
            <a:r>
              <a:rPr lang="en-GB" dirty="0"/>
              <a:t>. </a:t>
            </a:r>
            <a:r>
              <a:rPr lang="en-GB" dirty="0" err="1"/>
              <a:t>Ruke</a:t>
            </a:r>
            <a:r>
              <a:rPr lang="en-GB" dirty="0"/>
              <a:t> </a:t>
            </a:r>
            <a:r>
              <a:rPr lang="en-GB" dirty="0" err="1"/>
              <a:t>treba</a:t>
            </a:r>
            <a:r>
              <a:rPr lang="en-GB" dirty="0"/>
              <a:t> </a:t>
            </a:r>
            <a:r>
              <a:rPr lang="en-GB" dirty="0" err="1"/>
              <a:t>prati</a:t>
            </a:r>
            <a:r>
              <a:rPr lang="en-GB" dirty="0"/>
              <a:t> </a:t>
            </a:r>
            <a:r>
              <a:rPr lang="en-GB" dirty="0" err="1"/>
              <a:t>često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temeljito</a:t>
            </a:r>
            <a:r>
              <a:rPr lang="en-GB" dirty="0"/>
              <a:t> </a:t>
            </a:r>
            <a:r>
              <a:rPr lang="en-GB" dirty="0" err="1"/>
              <a:t>sapunom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vodom</a:t>
            </a:r>
            <a:r>
              <a:rPr lang="en-GB" dirty="0"/>
              <a:t> </a:t>
            </a:r>
            <a:r>
              <a:rPr lang="en-GB" dirty="0" err="1"/>
              <a:t>najmanje</a:t>
            </a:r>
            <a:r>
              <a:rPr lang="en-GB" dirty="0"/>
              <a:t> </a:t>
            </a:r>
            <a:r>
              <a:rPr lang="hr-HR" dirty="0" smtClean="0"/>
              <a:t>3</a:t>
            </a:r>
            <a:r>
              <a:rPr lang="en-GB" dirty="0" smtClean="0"/>
              <a:t>0 </a:t>
            </a:r>
            <a:r>
              <a:rPr lang="en-GB" dirty="0" err="1"/>
              <a:t>sekundi</a:t>
            </a:r>
            <a:r>
              <a:rPr lang="en-GB" dirty="0"/>
              <a:t>. </a:t>
            </a:r>
            <a:r>
              <a:rPr lang="en-GB" dirty="0" err="1"/>
              <a:t>Kada</a:t>
            </a:r>
            <a:r>
              <a:rPr lang="en-GB" dirty="0"/>
              <a:t> </a:t>
            </a:r>
            <a:r>
              <a:rPr lang="en-GB" dirty="0" err="1"/>
              <a:t>sapun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voda</a:t>
            </a:r>
            <a:r>
              <a:rPr lang="en-GB" dirty="0"/>
              <a:t> </a:t>
            </a:r>
            <a:r>
              <a:rPr lang="en-GB" dirty="0" err="1"/>
              <a:t>nisu</a:t>
            </a:r>
            <a:r>
              <a:rPr lang="en-GB" dirty="0"/>
              <a:t> </a:t>
            </a:r>
            <a:r>
              <a:rPr lang="en-GB" dirty="0" err="1"/>
              <a:t>dostupni</a:t>
            </a:r>
            <a:r>
              <a:rPr lang="en-GB" dirty="0"/>
              <a:t> </a:t>
            </a:r>
            <a:r>
              <a:rPr lang="en-GB" dirty="0" err="1"/>
              <a:t>možete</a:t>
            </a:r>
            <a:r>
              <a:rPr lang="en-GB" dirty="0"/>
              <a:t> </a:t>
            </a:r>
            <a:r>
              <a:rPr lang="en-GB" dirty="0" err="1"/>
              <a:t>koristiti</a:t>
            </a:r>
            <a:r>
              <a:rPr lang="en-GB" dirty="0"/>
              <a:t> </a:t>
            </a:r>
            <a:r>
              <a:rPr lang="en-GB" dirty="0" err="1"/>
              <a:t>dezinficijens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sadrži</a:t>
            </a:r>
            <a:r>
              <a:rPr lang="en-GB" dirty="0"/>
              <a:t> </a:t>
            </a:r>
            <a:r>
              <a:rPr lang="en-GB" dirty="0" err="1"/>
              <a:t>najmanje</a:t>
            </a:r>
            <a:r>
              <a:rPr lang="en-GB" dirty="0"/>
              <a:t> 60% </a:t>
            </a:r>
            <a:r>
              <a:rPr lang="en-GB" dirty="0" err="1"/>
              <a:t>alkohola</a:t>
            </a:r>
            <a:r>
              <a:rPr lang="en-GB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 smtClean="0">
                <a:solidFill>
                  <a:prstClr val="white">
                    <a:lumMod val="75000"/>
                  </a:prstClr>
                </a:solidFill>
              </a:rPr>
              <a:t>9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85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pl-PL" dirty="0" smtClean="0"/>
              <a:t>Kod pojave simptoma najbolje je savjetovati se s liječnikom opće prakse.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500" dirty="0" smtClean="0">
                <a:solidFill>
                  <a:prstClr val="white">
                    <a:lumMod val="75000"/>
                  </a:prstClr>
                </a:solidFill>
              </a:rPr>
              <a:t>10</a:t>
            </a:r>
            <a:endParaRPr lang="en-GB" sz="115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9" b="13973"/>
          <a:stretch/>
        </p:blipFill>
        <p:spPr>
          <a:xfrm>
            <a:off x="2673395" y="5083073"/>
            <a:ext cx="1165028" cy="1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15" y="5112593"/>
            <a:ext cx="1020960" cy="10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58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hr-HR" b="1" dirty="0" smtClean="0"/>
              <a:t>TOČNO.</a:t>
            </a:r>
          </a:p>
          <a:p>
            <a:pPr marL="0" indent="0">
              <a:buNone/>
            </a:pPr>
            <a:r>
              <a:rPr lang="hr-HR" dirty="0" smtClean="0"/>
              <a:t>Kod pojave simptoma najbolje ja nazvati liječnika opće prakse i savjetovati se oko daljnjeg postupanja i smjernica. Ovakvim odgovornim ponašanjem smanjujemo mogućnost širenja virusa.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500" dirty="0" smtClean="0">
                <a:solidFill>
                  <a:prstClr val="white">
                    <a:lumMod val="75000"/>
                  </a:prstClr>
                </a:solidFill>
              </a:rPr>
              <a:t>10</a:t>
            </a:r>
            <a:endParaRPr lang="en-GB" sz="115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45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pl-PL" dirty="0"/>
              <a:t>O koronavirusu se najbolje informirati na društvenim mrežama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500" dirty="0" smtClean="0">
                <a:solidFill>
                  <a:prstClr val="white">
                    <a:lumMod val="75000"/>
                  </a:prstClr>
                </a:solidFill>
              </a:rPr>
              <a:t>11</a:t>
            </a:r>
            <a:endParaRPr lang="en-GB" sz="115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9" b="13973"/>
          <a:stretch/>
        </p:blipFill>
        <p:spPr>
          <a:xfrm>
            <a:off x="2673395" y="5083073"/>
            <a:ext cx="1165028" cy="1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15" y="5112593"/>
            <a:ext cx="1020960" cy="10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84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hr-HR" b="1" dirty="0" smtClean="0"/>
              <a:t>NETOČNO.</a:t>
            </a:r>
          </a:p>
          <a:p>
            <a:pPr marL="0" indent="0">
              <a:buNone/>
            </a:pPr>
            <a:r>
              <a:rPr lang="hr-HR" dirty="0" smtClean="0"/>
              <a:t>Društvene mreže jesu korisne i vrijedne, no postoje </a:t>
            </a:r>
            <a:r>
              <a:rPr lang="hr-HR" dirty="0"/>
              <a:t>nadležne organizacije koje pružaju relevantne, vjerodostojne i stručne informacije o koronavirusu. U svrhu informiranja treba koristiti mrežne stranice Hrvatskog zavoda za javno </a:t>
            </a:r>
            <a:r>
              <a:rPr lang="hr-HR" dirty="0" smtClean="0"/>
              <a:t>zdravstvo, Ravnateljstva </a:t>
            </a:r>
            <a:r>
              <a:rPr lang="hr-HR" dirty="0"/>
              <a:t>civilne </a:t>
            </a:r>
            <a:r>
              <a:rPr lang="hr-HR" dirty="0" smtClean="0"/>
              <a:t>zaštite ili na središnjoj mrežnoj stranici </a:t>
            </a:r>
            <a:r>
              <a:rPr lang="hr-HR" dirty="0" smtClean="0">
                <a:hlinkClick r:id="rId2"/>
              </a:rPr>
              <a:t>www.koronavirus.hr</a:t>
            </a:r>
            <a:r>
              <a:rPr lang="hr-HR" dirty="0" smtClean="0"/>
              <a:t>.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500" dirty="0" smtClean="0">
                <a:solidFill>
                  <a:prstClr val="white">
                    <a:lumMod val="75000"/>
                  </a:prstClr>
                </a:solidFill>
              </a:rPr>
              <a:t>11</a:t>
            </a:r>
            <a:endParaRPr lang="en-GB" sz="115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7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  <a:latin typeface="+mn-lt"/>
              </a:rPr>
              <a:t>Kako se zaštiti?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434" y="1925819"/>
            <a:ext cx="3070931" cy="4219303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838200" y="1925818"/>
            <a:ext cx="5181600" cy="4116207"/>
          </a:xfrm>
        </p:spPr>
        <p:txBody>
          <a:bodyPr/>
          <a:lstStyle/>
          <a:p>
            <a:r>
              <a:rPr lang="hr-HR" dirty="0" smtClean="0"/>
              <a:t>Čestim pranjem ruku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91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57"/>
          <a:stretch/>
        </p:blipFill>
        <p:spPr>
          <a:xfrm>
            <a:off x="6267430" y="1458000"/>
            <a:ext cx="5924570" cy="54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Pravilnom higijenom kihanja i kašljanja</a:t>
            </a:r>
          </a:p>
          <a:p>
            <a:pPr lvl="1"/>
            <a:r>
              <a:rPr lang="hr-HR" dirty="0" smtClean="0"/>
              <a:t>Kihanje/kašljanje „u lakat”</a:t>
            </a:r>
          </a:p>
          <a:p>
            <a:pPr lvl="1"/>
            <a:r>
              <a:rPr lang="hr-HR" dirty="0" smtClean="0"/>
              <a:t>Kihanje/kašljanje u maramicu</a:t>
            </a:r>
          </a:p>
          <a:p>
            <a:pPr lvl="2"/>
            <a:r>
              <a:rPr lang="hr-HR" dirty="0" smtClean="0"/>
              <a:t>Maramicu odmah odbaciti u smeće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78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37" y="1828799"/>
            <a:ext cx="5181600" cy="38862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8200" y="1828799"/>
            <a:ext cx="5181600" cy="4005163"/>
          </a:xfrm>
        </p:spPr>
        <p:txBody>
          <a:bodyPr/>
          <a:lstStyle/>
          <a:p>
            <a:r>
              <a:rPr lang="hr-HR" dirty="0" smtClean="0"/>
              <a:t>Izbjegavanje bliskog kontakta s osobama koje imaju povišenu temperaturu ili kašlju</a:t>
            </a:r>
          </a:p>
          <a:p>
            <a:r>
              <a:rPr lang="hr-HR" dirty="0" smtClean="0"/>
              <a:t>Održavanje razmaka u kontaktu s drugim ljudima (min. 2 m)</a:t>
            </a:r>
          </a:p>
          <a:p>
            <a:pPr lvl="1"/>
            <a:r>
              <a:rPr lang="hr-HR" b="1" dirty="0" smtClean="0"/>
              <a:t>Na slici: </a:t>
            </a:r>
            <a:r>
              <a:rPr lang="hr-HR" dirty="0" smtClean="0"/>
              <a:t>građani i građane u jednom talijanskog gradu u redu pred bankomatom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92936" y="5708287"/>
            <a:ext cx="5175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b="1" dirty="0" smtClean="0">
                <a:solidFill>
                  <a:prstClr val="black"/>
                </a:solidFill>
              </a:rPr>
              <a:t>Fotograf: </a:t>
            </a:r>
            <a:r>
              <a:rPr lang="en-GB" sz="1200" b="1" dirty="0" smtClean="0">
                <a:solidFill>
                  <a:prstClr val="black"/>
                </a:solidFill>
              </a:rPr>
              <a:t>ALBERTO </a:t>
            </a:r>
            <a:r>
              <a:rPr lang="en-GB" sz="1200" b="1" dirty="0">
                <a:solidFill>
                  <a:prstClr val="black"/>
                </a:solidFill>
              </a:rPr>
              <a:t>PIZZOLI</a:t>
            </a:r>
          </a:p>
        </p:txBody>
      </p:sp>
    </p:spTree>
    <p:extLst>
      <p:ext uri="{BB962C8B-B14F-4D97-AF65-F5344CB8AC3E}">
        <p14:creationId xmlns:p14="http://schemas.microsoft.com/office/powerpoint/2010/main" val="391416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Izbjegavajte rukovanje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5706418" y="1825625"/>
            <a:ext cx="6013559" cy="3983616"/>
            <a:chOff x="5797858" y="1506029"/>
            <a:chExt cx="6013559" cy="39836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859" y="1506029"/>
              <a:ext cx="2690120" cy="201759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858" y="3725645"/>
              <a:ext cx="2709348" cy="1764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00" r="31963"/>
            <a:stretch/>
          </p:blipFill>
          <p:spPr>
            <a:xfrm>
              <a:off x="8593584" y="1506029"/>
              <a:ext cx="3217833" cy="3983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515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hr-HR" dirty="0"/>
              <a:t>Novi koronavirus se prvi put pojavio u Nizozemskoj.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n-GB" sz="13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9" b="13973"/>
          <a:stretch/>
        </p:blipFill>
        <p:spPr>
          <a:xfrm>
            <a:off x="2673395" y="5083073"/>
            <a:ext cx="1165028" cy="1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15" y="5112593"/>
            <a:ext cx="1020960" cy="10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4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Informirajte se!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37471" y="2778807"/>
            <a:ext cx="8335329" cy="823912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hr-HR" sz="6000" dirty="0" smtClean="0">
                <a:solidFill>
                  <a:schemeClr val="bg1"/>
                </a:solidFill>
              </a:rPr>
              <a:t>www.koronavirus.hr</a:t>
            </a:r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10" y="2574233"/>
            <a:ext cx="1233061" cy="1233061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2637471" y="4278881"/>
            <a:ext cx="8335329" cy="823912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hr-HR" sz="6000" dirty="0" smtClean="0">
                <a:solidFill>
                  <a:schemeClr val="bg1"/>
                </a:solidFill>
              </a:rPr>
              <a:t>113</a:t>
            </a:r>
            <a:endParaRPr lang="en-GB" sz="4800" dirty="0">
              <a:solidFill>
                <a:schemeClr val="bg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28" y="4118837"/>
            <a:ext cx="1140823" cy="1144001"/>
          </a:xfrm>
        </p:spPr>
      </p:pic>
    </p:spTree>
    <p:extLst>
      <p:ext uri="{BB962C8B-B14F-4D97-AF65-F5344CB8AC3E}">
        <p14:creationId xmlns:p14="http://schemas.microsoft.com/office/powerpoint/2010/main" val="267511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411" y="4135017"/>
            <a:ext cx="3526531" cy="108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79" y="3955017"/>
            <a:ext cx="1624060" cy="14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9" y="2433117"/>
            <a:ext cx="4000500" cy="714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839" y="1819126"/>
            <a:ext cx="1065667" cy="13283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91449" y="326368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solidFill>
                  <a:srgbClr val="7030A0"/>
                </a:solidFill>
              </a:rPr>
              <a:t>www.hzjz.hr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90499" y="326368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civilna-zastita.gov.hr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4824" y="566137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www.ecdc.europa.eu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90498" y="566137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www.who.int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b="1" smtClean="0">
                <a:solidFill>
                  <a:prstClr val="white"/>
                </a:solidFill>
                <a:latin typeface="Calibri" panose="020F0502020204030204"/>
              </a:rPr>
              <a:t>Informirajte se!</a:t>
            </a:r>
            <a:endParaRPr lang="en-GB" sz="3600" b="1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8234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hr-HR" b="1" dirty="0" smtClean="0"/>
              <a:t>NETOČNO.</a:t>
            </a:r>
          </a:p>
          <a:p>
            <a:pPr marL="0" indent="0">
              <a:buNone/>
            </a:pPr>
            <a:r>
              <a:rPr lang="hr-HR" dirty="0" smtClean="0"/>
              <a:t>Novi koronavirus, znanstvenog naziva SARS-CoV-2019, </a:t>
            </a:r>
            <a:r>
              <a:rPr lang="hr-HR" dirty="0"/>
              <a:t>otkriven je u Kini krajem 2019.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n-GB" sz="13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hr-HR" dirty="0"/>
              <a:t>Vrijeme inkubacije je vrijeme potrebno da oboljela osoba ozdravi.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 smtClean="0">
                <a:solidFill>
                  <a:prstClr val="white">
                    <a:lumMod val="75000"/>
                  </a:prstClr>
                </a:solidFill>
              </a:rPr>
              <a:t>2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9" b="13973"/>
          <a:stretch/>
        </p:blipFill>
        <p:spPr>
          <a:xfrm>
            <a:off x="2673395" y="5083073"/>
            <a:ext cx="1165028" cy="1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15" y="5112593"/>
            <a:ext cx="1020960" cy="10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hr-HR" b="1" dirty="0" smtClean="0"/>
              <a:t>NETOČNO.</a:t>
            </a:r>
          </a:p>
          <a:p>
            <a:pPr marL="0" indent="0">
              <a:buNone/>
            </a:pPr>
            <a:r>
              <a:rPr lang="hr-HR" dirty="0" smtClean="0"/>
              <a:t>Inkubacija </a:t>
            </a:r>
            <a:r>
              <a:rPr lang="hr-HR" dirty="0"/>
              <a:t>ili inkubacijsko razdoblje u medicini označava vrijeme od trenutka kada je organizam izložen </a:t>
            </a:r>
            <a:r>
              <a:rPr lang="hr-HR" dirty="0" smtClean="0"/>
              <a:t>patogenima, </a:t>
            </a:r>
            <a:r>
              <a:rPr lang="hr-HR" dirty="0"/>
              <a:t>kemijskim tvarima ili radijaciji pa do trenutka nastupanja simptoma.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 smtClean="0">
                <a:solidFill>
                  <a:prstClr val="white">
                    <a:lumMod val="75000"/>
                  </a:prstClr>
                </a:solidFill>
              </a:rPr>
              <a:t>2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nn-NO" dirty="0"/>
              <a:t>Vrijeme inkubacije novog koronavirusa traje između dva i 12 dana.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 smtClean="0">
                <a:solidFill>
                  <a:prstClr val="white">
                    <a:lumMod val="75000"/>
                  </a:prstClr>
                </a:solidFill>
              </a:rPr>
              <a:t>3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9" b="13973"/>
          <a:stretch/>
        </p:blipFill>
        <p:spPr>
          <a:xfrm>
            <a:off x="2673395" y="5083073"/>
            <a:ext cx="1165028" cy="1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15" y="5112593"/>
            <a:ext cx="1020960" cy="10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3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en-GB" b="1" dirty="0" smtClean="0"/>
              <a:t>TOČNO.</a:t>
            </a:r>
            <a:endParaRPr lang="hr-HR" b="1" dirty="0" smtClean="0"/>
          </a:p>
          <a:p>
            <a:pPr marL="0" indent="0">
              <a:buNone/>
            </a:pPr>
            <a:r>
              <a:rPr lang="en-GB" dirty="0" err="1" smtClean="0"/>
              <a:t>Trenutno</a:t>
            </a:r>
            <a:r>
              <a:rPr lang="en-GB" dirty="0" smtClean="0"/>
              <a:t> </a:t>
            </a:r>
            <a:r>
              <a:rPr lang="en-GB" dirty="0"/>
              <a:t>se </a:t>
            </a:r>
            <a:r>
              <a:rPr lang="en-GB" dirty="0" err="1"/>
              <a:t>procjenjuje</a:t>
            </a:r>
            <a:r>
              <a:rPr lang="en-GB" dirty="0"/>
              <a:t> da </a:t>
            </a:r>
            <a:r>
              <a:rPr lang="en-GB" dirty="0" err="1"/>
              <a:t>vrijeme</a:t>
            </a:r>
            <a:r>
              <a:rPr lang="en-GB" dirty="0"/>
              <a:t> </a:t>
            </a:r>
            <a:r>
              <a:rPr lang="en-GB" dirty="0" err="1"/>
              <a:t>inkubacije</a:t>
            </a:r>
            <a:r>
              <a:rPr lang="en-GB" dirty="0"/>
              <a:t> </a:t>
            </a:r>
            <a:r>
              <a:rPr lang="hr-HR" dirty="0" smtClean="0"/>
              <a:t>novog koronavirusa</a:t>
            </a:r>
            <a:r>
              <a:rPr lang="en-GB" dirty="0" smtClean="0"/>
              <a:t> </a:t>
            </a:r>
            <a:r>
              <a:rPr lang="en-GB" dirty="0" err="1"/>
              <a:t>traje</a:t>
            </a:r>
            <a:r>
              <a:rPr lang="en-GB" dirty="0"/>
              <a:t> </a:t>
            </a:r>
            <a:r>
              <a:rPr lang="en-GB" dirty="0" err="1"/>
              <a:t>između</a:t>
            </a:r>
            <a:r>
              <a:rPr lang="en-GB" dirty="0"/>
              <a:t> </a:t>
            </a:r>
            <a:r>
              <a:rPr lang="en-GB" dirty="0" err="1"/>
              <a:t>dva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12 dana. </a:t>
            </a:r>
            <a:r>
              <a:rPr lang="en-GB" dirty="0" err="1"/>
              <a:t>Iako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ljudi</a:t>
            </a:r>
            <a:r>
              <a:rPr lang="en-GB" dirty="0"/>
              <a:t> </a:t>
            </a:r>
            <a:r>
              <a:rPr lang="en-GB" dirty="0" err="1"/>
              <a:t>najzarazniji</a:t>
            </a:r>
            <a:r>
              <a:rPr lang="en-GB" dirty="0"/>
              <a:t> </a:t>
            </a:r>
            <a:r>
              <a:rPr lang="en-GB" dirty="0" err="1"/>
              <a:t>kada</a:t>
            </a:r>
            <a:r>
              <a:rPr lang="en-GB" dirty="0"/>
              <a:t> </a:t>
            </a:r>
            <a:r>
              <a:rPr lang="en-GB" dirty="0" err="1"/>
              <a:t>imaju</a:t>
            </a:r>
            <a:r>
              <a:rPr lang="en-GB" dirty="0"/>
              <a:t> </a:t>
            </a:r>
            <a:r>
              <a:rPr lang="en-GB" dirty="0" err="1"/>
              <a:t>simptome</a:t>
            </a:r>
            <a:r>
              <a:rPr lang="en-GB" dirty="0"/>
              <a:t> </a:t>
            </a:r>
            <a:r>
              <a:rPr lang="en-GB" dirty="0" err="1"/>
              <a:t>nalik</a:t>
            </a:r>
            <a:r>
              <a:rPr lang="en-GB" dirty="0"/>
              <a:t> </a:t>
            </a:r>
            <a:r>
              <a:rPr lang="en-GB" dirty="0" err="1"/>
              <a:t>gripi</a:t>
            </a:r>
            <a:r>
              <a:rPr lang="en-GB" dirty="0"/>
              <a:t>, </a:t>
            </a:r>
            <a:r>
              <a:rPr lang="en-GB" dirty="0" err="1"/>
              <a:t>postoje</a:t>
            </a:r>
            <a:r>
              <a:rPr lang="en-GB" dirty="0"/>
              <a:t> </a:t>
            </a:r>
            <a:r>
              <a:rPr lang="en-GB" dirty="0" err="1"/>
              <a:t>naznake</a:t>
            </a:r>
            <a:r>
              <a:rPr lang="en-GB" dirty="0"/>
              <a:t> da </a:t>
            </a:r>
            <a:r>
              <a:rPr lang="en-GB" dirty="0" err="1"/>
              <a:t>neki</a:t>
            </a:r>
            <a:r>
              <a:rPr lang="en-GB" dirty="0"/>
              <a:t> </a:t>
            </a:r>
            <a:r>
              <a:rPr lang="en-GB" dirty="0" err="1"/>
              <a:t>ljudi</a:t>
            </a:r>
            <a:r>
              <a:rPr lang="en-GB" dirty="0"/>
              <a:t> </a:t>
            </a:r>
            <a:r>
              <a:rPr lang="en-GB" dirty="0" err="1"/>
              <a:t>mogu</a:t>
            </a:r>
            <a:r>
              <a:rPr lang="en-GB" dirty="0"/>
              <a:t> </a:t>
            </a:r>
            <a:r>
              <a:rPr lang="en-GB" dirty="0" err="1"/>
              <a:t>prenijeti</a:t>
            </a:r>
            <a:r>
              <a:rPr lang="en-GB" dirty="0"/>
              <a:t> virus bez da </a:t>
            </a:r>
            <a:r>
              <a:rPr lang="en-GB" dirty="0" err="1"/>
              <a:t>imaju</a:t>
            </a:r>
            <a:r>
              <a:rPr lang="en-GB" dirty="0"/>
              <a:t> </a:t>
            </a:r>
            <a:r>
              <a:rPr lang="en-GB" dirty="0" err="1"/>
              <a:t>simptome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prije</a:t>
            </a:r>
            <a:r>
              <a:rPr lang="en-GB" dirty="0"/>
              <a:t> </a:t>
            </a:r>
            <a:r>
              <a:rPr lang="en-GB" dirty="0" err="1"/>
              <a:t>nego</a:t>
            </a:r>
            <a:r>
              <a:rPr lang="en-GB" dirty="0"/>
              <a:t> se </a:t>
            </a:r>
            <a:r>
              <a:rPr lang="en-GB" dirty="0" err="1"/>
              <a:t>oni</a:t>
            </a:r>
            <a:r>
              <a:rPr lang="en-GB" dirty="0"/>
              <a:t> </a:t>
            </a:r>
            <a:r>
              <a:rPr lang="en-GB" dirty="0" err="1"/>
              <a:t>pojave</a:t>
            </a:r>
            <a:r>
              <a:rPr lang="en-GB" dirty="0" smtClean="0"/>
              <a:t>.</a:t>
            </a:r>
            <a:r>
              <a:rPr lang="hr-HR" dirty="0" smtClean="0"/>
              <a:t> Zato je važno održavati higijenu i razmak od najmanje 2 metra u kontaktu s drugim osobama.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 smtClean="0">
                <a:solidFill>
                  <a:prstClr val="white">
                    <a:lumMod val="75000"/>
                  </a:prstClr>
                </a:solidFill>
              </a:rPr>
              <a:t>3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9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nn-NO" dirty="0"/>
              <a:t>Antibiotik je lijek protiv koronavirusa.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 smtClean="0">
                <a:solidFill>
                  <a:prstClr val="white">
                    <a:lumMod val="75000"/>
                  </a:prstClr>
                </a:solidFill>
              </a:rPr>
              <a:t>4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9" b="13973"/>
          <a:stretch/>
        </p:blipFill>
        <p:spPr>
          <a:xfrm>
            <a:off x="2673395" y="5083073"/>
            <a:ext cx="1165028" cy="1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15" y="5112593"/>
            <a:ext cx="1020960" cy="10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0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</TotalTime>
  <Words>717</Words>
  <Application>Microsoft Office PowerPoint</Application>
  <PresentationFormat>Widescreen</PresentationFormat>
  <Paragraphs>96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Koliko i što znaš o koronavirusu?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Kako se zaštiti?</vt:lpstr>
      <vt:lpstr>Kako se zaštiti od virusa?</vt:lpstr>
      <vt:lpstr>Kako se zaštiti od virusa?</vt:lpstr>
      <vt:lpstr>Kako se zaštiti od virusa?</vt:lpstr>
      <vt:lpstr>Kako se zaštiti od virusa?</vt:lpstr>
      <vt:lpstr>Informirajte se!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Koronavirus</dc:title>
  <dc:creator>Mario FSO</dc:creator>
  <cp:lastModifiedBy>Mario FSO</cp:lastModifiedBy>
  <cp:revision>29</cp:revision>
  <dcterms:created xsi:type="dcterms:W3CDTF">2020-03-12T20:11:13Z</dcterms:created>
  <dcterms:modified xsi:type="dcterms:W3CDTF">2020-03-19T18:45:12Z</dcterms:modified>
</cp:coreProperties>
</file>